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  <p:sldMasterId id="2147483714" r:id="rId6"/>
    <p:sldMasterId id="2147483715" r:id="rId7"/>
    <p:sldMasterId id="214748371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</p:sldIdLst>
  <p:sldSz cy="5143500" cx="9144000"/>
  <p:notesSz cx="6858000" cy="9144000"/>
  <p:embeddedFontLst>
    <p:embeddedFont>
      <p:font typeface="Raleway"/>
      <p:regular r:id="rId107"/>
      <p:bold r:id="rId108"/>
      <p:italic r:id="rId109"/>
      <p:boldItalic r:id="rId110"/>
    </p:embeddedFont>
    <p:embeddedFont>
      <p:font typeface="Raleway SemiBold"/>
      <p:regular r:id="rId111"/>
      <p:bold r:id="rId112"/>
      <p:italic r:id="rId113"/>
      <p:boldItalic r:id="rId114"/>
    </p:embeddedFont>
    <p:embeddedFont>
      <p:font typeface="Montserrat SemiBold"/>
      <p:regular r:id="rId115"/>
      <p:bold r:id="rId116"/>
      <p:italic r:id="rId117"/>
      <p:boldItalic r:id="rId118"/>
    </p:embeddedFont>
    <p:embeddedFont>
      <p:font typeface="Roboto"/>
      <p:regular r:id="rId119"/>
      <p:bold r:id="rId120"/>
      <p:italic r:id="rId121"/>
      <p:boldItalic r:id="rId122"/>
    </p:embeddedFont>
    <p:embeddedFont>
      <p:font typeface="Montserrat"/>
      <p:regular r:id="rId123"/>
      <p:bold r:id="rId124"/>
      <p:italic r:id="rId125"/>
      <p:boldItalic r:id="rId126"/>
    </p:embeddedFont>
    <p:embeddedFont>
      <p:font typeface="Montserrat Medium"/>
      <p:regular r:id="rId127"/>
      <p:bold r:id="rId128"/>
      <p:italic r:id="rId129"/>
      <p:boldItalic r:id="rId130"/>
    </p:embeddedFont>
    <p:embeddedFont>
      <p:font typeface="Montserrat Light"/>
      <p:regular r:id="rId131"/>
      <p:bold r:id="rId132"/>
      <p:italic r:id="rId133"/>
      <p:boldItalic r:id="rId134"/>
    </p:embeddedFont>
    <p:embeddedFont>
      <p:font typeface="Lato Black"/>
      <p:bold r:id="rId135"/>
      <p:boldItalic r:id="rId1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24">
          <p15:clr>
            <a:srgbClr val="A4A3A4"/>
          </p15:clr>
        </p15:guide>
        <p15:guide id="2" pos="2915">
          <p15:clr>
            <a:srgbClr val="A4A3A4"/>
          </p15:clr>
        </p15:guide>
        <p15:guide id="3" pos="2988">
          <p15:clr>
            <a:srgbClr val="9AA0A6"/>
          </p15:clr>
        </p15:guide>
        <p15:guide id="4" pos="305">
          <p15:clr>
            <a:srgbClr val="9AA0A6"/>
          </p15:clr>
        </p15:guide>
        <p15:guide id="5" pos="5426">
          <p15:clr>
            <a:srgbClr val="9AA0A6"/>
          </p15:clr>
        </p15:guide>
        <p15:guide id="6" orient="horz" pos="57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24" orient="horz"/>
        <p:guide pos="2915"/>
        <p:guide pos="2988"/>
        <p:guide pos="305"/>
        <p:guide pos="5426"/>
        <p:guide pos="57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Raleway-regular.fntdata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font" Target="fonts/Raleway-italic.fntdata"/><Relationship Id="rId108" Type="http://schemas.openxmlformats.org/officeDocument/2006/relationships/font" Target="fonts/Raleway-bold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MontserratMedium-italic.fntdata"/><Relationship Id="rId128" Type="http://schemas.openxmlformats.org/officeDocument/2006/relationships/font" Target="fonts/MontserratMedium-bold.fntdata"/><Relationship Id="rId127" Type="http://schemas.openxmlformats.org/officeDocument/2006/relationships/font" Target="fonts/MontserratMedium-regular.fntdata"/><Relationship Id="rId126" Type="http://schemas.openxmlformats.org/officeDocument/2006/relationships/font" Target="fonts/Montserrat-boldItalic.fntdata"/><Relationship Id="rId26" Type="http://schemas.openxmlformats.org/officeDocument/2006/relationships/slide" Target="slides/slide17.xml"/><Relationship Id="rId121" Type="http://schemas.openxmlformats.org/officeDocument/2006/relationships/font" Target="fonts/Roboto-italic.fntdata"/><Relationship Id="rId25" Type="http://schemas.openxmlformats.org/officeDocument/2006/relationships/slide" Target="slides/slide16.xml"/><Relationship Id="rId120" Type="http://schemas.openxmlformats.org/officeDocument/2006/relationships/font" Target="fonts/Roboto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font" Target="fonts/Montserrat-italic.fntdata"/><Relationship Id="rId29" Type="http://schemas.openxmlformats.org/officeDocument/2006/relationships/slide" Target="slides/slide20.xml"/><Relationship Id="rId124" Type="http://schemas.openxmlformats.org/officeDocument/2006/relationships/font" Target="fonts/Montserrat-bold.fntdata"/><Relationship Id="rId123" Type="http://schemas.openxmlformats.org/officeDocument/2006/relationships/font" Target="fonts/Montserrat-regular.fntdata"/><Relationship Id="rId122" Type="http://schemas.openxmlformats.org/officeDocument/2006/relationships/font" Target="fonts/Roboto-boldItalic.fntdata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font" Target="fonts/MontserratSemiBold-boldItalic.fntdata"/><Relationship Id="rId117" Type="http://schemas.openxmlformats.org/officeDocument/2006/relationships/font" Target="fonts/MontserratSemiBold-italic.fntdata"/><Relationship Id="rId116" Type="http://schemas.openxmlformats.org/officeDocument/2006/relationships/font" Target="fonts/MontserratSemiBold-bold.fntdata"/><Relationship Id="rId115" Type="http://schemas.openxmlformats.org/officeDocument/2006/relationships/font" Target="fonts/MontserratSemiBold-regular.fntdata"/><Relationship Id="rId119" Type="http://schemas.openxmlformats.org/officeDocument/2006/relationships/font" Target="fonts/Roboto-regular.fntdata"/><Relationship Id="rId15" Type="http://schemas.openxmlformats.org/officeDocument/2006/relationships/slide" Target="slides/slide6.xml"/><Relationship Id="rId110" Type="http://schemas.openxmlformats.org/officeDocument/2006/relationships/font" Target="fonts/Raleway-boldItalic.fntdata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font" Target="fonts/RalewaySemiBold-boldItalic.fntdata"/><Relationship Id="rId18" Type="http://schemas.openxmlformats.org/officeDocument/2006/relationships/slide" Target="slides/slide9.xml"/><Relationship Id="rId113" Type="http://schemas.openxmlformats.org/officeDocument/2006/relationships/font" Target="fonts/RalewaySemiBold-italic.fntdata"/><Relationship Id="rId112" Type="http://schemas.openxmlformats.org/officeDocument/2006/relationships/font" Target="fonts/RalewaySemiBold-bold.fntdata"/><Relationship Id="rId111" Type="http://schemas.openxmlformats.org/officeDocument/2006/relationships/font" Target="fonts/RalewaySemiBold-regular.fntdata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2" Type="http://schemas.openxmlformats.org/officeDocument/2006/relationships/font" Target="fonts/MontserratLight-bold.fntdata"/><Relationship Id="rId131" Type="http://schemas.openxmlformats.org/officeDocument/2006/relationships/font" Target="fonts/MontserratLight-regular.fntdata"/><Relationship Id="rId130" Type="http://schemas.openxmlformats.org/officeDocument/2006/relationships/font" Target="fonts/MontserratMedium-boldItalic.fntdata"/><Relationship Id="rId136" Type="http://schemas.openxmlformats.org/officeDocument/2006/relationships/font" Target="fonts/LatoBlack-boldItalic.fntdata"/><Relationship Id="rId135" Type="http://schemas.openxmlformats.org/officeDocument/2006/relationships/font" Target="fonts/LatoBlack-bold.fntdata"/><Relationship Id="rId134" Type="http://schemas.openxmlformats.org/officeDocument/2006/relationships/font" Target="fonts/MontserratLight-boldItalic.fntdata"/><Relationship Id="rId133" Type="http://schemas.openxmlformats.org/officeDocument/2006/relationships/font" Target="fonts/MontserratLight-italic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cfa37412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8cfa374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cfa37412e_0_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8cfa37412e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3ccdb5d6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23ccdb5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3ccdb5d6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123ccdb5d6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3ccdb5d62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23ccdb5d6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3ccdb5d62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23ccdb5d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3ccdb5d62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23ccdb5d6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cf2845ea1_2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8cf2845ea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cfa37412e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8cfa37412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eb1caf9c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8eb1caf9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dee5f905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11dee5f90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ViewModel + LiveData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"androidx.activity:activity-ktx:1.4.0"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"androidx.lifecycle:lifecycle-viewmodel-ktx:2.4.1"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"androidx.lifecycle:lifecycle-livedata-ktx:2.4.1"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PDFViewers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'com.github.barteksc:android-pdf-viewer:2.8.2'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'com.mindorks.android:prdownloader:0.6.0'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//ExoPlayer dependency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implementation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'com.google.android.exoplayer:exoplayer:2.17.1'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cfa37412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cfa37412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23a2dac4f1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g123a2dac4f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buildscript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repositories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jcenter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pluginManagement 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repositories 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jcenter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dependencyResolutionManagement 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repositoriesMode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.set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RepositoriesMode.FAIL_ON_PROJECT_REPOS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repositories 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jcenter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3a2dac4f1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3a2dac4f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=".MainActivity"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="@string/title"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="@color/color_black"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="32sp"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7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="@+id/btnPdfHandle"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PDF"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="@android:color/white"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No. 2 lanjut di s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1000">
              <a:solidFill>
                <a:schemeClr val="lt1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="@+id/btnImageHandle"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="@+id/btnVideoHandle"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Video"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ini…</a:t>
            </a:r>
            <a:endParaRPr i="1" sz="1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598c30e8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2598c30e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=".MainActivity"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="24dp"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="@string/title"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="@color/color_black"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="32sp"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7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="@+id/btnPdfHandle"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PDF"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="@android:color/white"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7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7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7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No. 2 lanjut di s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1000">
              <a:solidFill>
                <a:schemeClr val="lt1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="@+id/btnImageHandle"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="@+id/btnVideoHandle"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Video"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ini…</a:t>
            </a:r>
            <a:endParaRPr i="1" sz="1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7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1dee5f9053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1dee5f905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dee5f9053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1dee5f905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=".PdfHandleActivity"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PDF"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="@color/color_black"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="32sp"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="@+id/buttonWebView"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="@string/web_view"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="@android:color/white"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3ccdb5d62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23ccdb5d6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=".PdfHandleActivity"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PDF"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="@color/color_black"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="32sp"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="@+id/buttonWebView"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="@string/web_view"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="@android:color/white"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2598c30e80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2598c30e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=".PdfHandleActivity"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TextView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="@+id/textView"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="Handle PDF"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="@color/color_black"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="32sp"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="@+id/buttonWebView"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="@string/web_view"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="@android:color/white"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="@string/assets"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="@string/storage"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6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="@+id/buttonInternet"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="56dp"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="8dp"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:background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="@color/colorPrimary"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="@string/internet"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:textAllCaps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="false"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:textColor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="@color/color_white"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:textSize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="20sp"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6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:textStyle</a:t>
            </a:r>
            <a:r>
              <a:rPr lang="en" sz="6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="bold" 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6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6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6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598c30e80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12598c30e8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="http://schemas.android.com/apk/res/android"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="http://schemas.android.com/tools"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:context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=".WebViewActivity"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WebView</a:t>
            </a:r>
            <a:endParaRPr sz="10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="@+id/webView"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 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23ccdb5d62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123ccdb5d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24abe62909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124abe629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="http://schemas.android.com/apk/res/android"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="http://schemas.android.com/tools"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:context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=".WebViewActivity"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WebView</a:t>
            </a:r>
            <a:endParaRPr sz="10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="@+id/webView"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 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dee5f9053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1dee5f9053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3ccdb5d62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123ccdb5d6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="http://schemas.android.com/apk/res/android"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="http://schemas.android.com/tools"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:context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=".WebViewActivity"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WebView</a:t>
            </a:r>
            <a:endParaRPr sz="10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="@+id/webView"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10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 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</a:t>
            </a:r>
            <a:r>
              <a:rPr i="1"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1"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1dee5f9053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11dee5f90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23ccdb5d62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123ccdb5d6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savedInstanceState: Bundle?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webViewClient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WebViewClient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.setSupportZoom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javaScriptEnabled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val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 = Utils.getPdfUrl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.loadUrl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"https://docs.google.com/gview?embedded=true&amp;url=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uses-permission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:name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="android.permission.INTERNET" </a:t>
            </a:r>
            <a:r>
              <a:rPr i="1"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23ccdb5d62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123ccdb5d6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savedInstanceState: Bundle?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webViewClient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WebViewClient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.setSupportZoom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javaScriptEnabled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val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 = Utils.getPdfUrl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webView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.loadUrl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"https://docs.google.com/gview?embedded=true&amp;url=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uses-permission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:name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="android.permission.INTERNET" </a:t>
            </a:r>
            <a:r>
              <a:rPr i="1"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3ccdb5d62_0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123ccdb5d6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https://kotlinlang.org/assets/kotlin-media-kit.pdf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3ccdb5d62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123ccdb5d6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dee5f9053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11dee5f905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2598c30e80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12598c30e8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="http://schemas.android.com/apk/res/android"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="http://schemas.android.com/apk/res-auto"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="http://schemas.android.com/tools"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:context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=".PdfViewActivity"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com.github.barteksc.pdfviewer.PDFView</a:t>
            </a:r>
            <a:endParaRPr sz="9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="@+id/pdfView"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ProgressBar</a:t>
            </a:r>
            <a:endParaRPr sz="9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="@+id/progressBar"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="wrap_content"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="wrap_content"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:visibility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="gone"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:layout_constraintBottom_toBottomOf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:layout_constraintEnd_toEndOf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:layout_constraintStart_toStartOf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:layout_constraintTop_toTopOf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="@+id/pdfView"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123ccdb5d62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123ccdb5d6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uses-permission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:name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="android.permission.WRITE_EXTERNAL_STORAGE"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0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uses-permission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10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:name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="android.permission.READ_EXTERNAL_STORAGE"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dee5f9053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g11dee5f905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="http://schemas.android.com/apk/res/android"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="http://schemas.android.com/apk/res-auto"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xmlns: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="http://schemas.android.com/tools"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tools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:context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=".PdfViewActivity"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com.github.barteksc.pdfviewer.PDFView</a:t>
            </a:r>
            <a:endParaRPr sz="9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="@+id/pdfView"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="match_parent"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ProgressBar</a:t>
            </a:r>
            <a:endParaRPr sz="900">
              <a:solidFill>
                <a:srgbClr val="E8BF6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:id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="@+id/progressBar"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:layout_width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="wrap_content"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:layout_height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="wrap_content"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:visibility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="gone"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:layout_constraintBottom_toBottomOf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:layout_constraintEnd_toEndOf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:layout_constraintStart_toStartOf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="parent"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n" sz="900">
                <a:solidFill>
                  <a:srgbClr val="BABABA"/>
                </a:solidFill>
                <a:latin typeface="Consolas"/>
                <a:ea typeface="Consolas"/>
                <a:cs typeface="Consolas"/>
                <a:sym typeface="Consolas"/>
              </a:rPr>
              <a:t>:layout_constraintTop_toTopOf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="@+id/pdfView"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00">
                <a:solidFill>
                  <a:srgbClr val="E8BF6A"/>
                </a:solidFill>
                <a:latin typeface="Consolas"/>
                <a:ea typeface="Consolas"/>
                <a:cs typeface="Consolas"/>
                <a:sym typeface="Consolas"/>
              </a:rPr>
              <a:t>androidx.constraintlayout.widget.ConstraintLayout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dee5f9053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dee5f9053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1dee5f9053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g11dee5f905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"assets"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menampilkan pdf dari assets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"storage"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menampilkan pdf dari storage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"internet"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menampilkan pdf dari internet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onCreate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savedInstanceState: Bundle?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(intent)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1dee5f9053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11dee5f905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24abe62909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g124abe629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1dee5f9053_0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11dee5f9053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fun </a:t>
            </a:r>
            <a:r>
              <a:rPr lang="en" sz="12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getPdfNameFromAssets</a:t>
            </a:r>
            <a:r>
              <a:rPr lang="en" sz="12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2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 String </a:t>
            </a:r>
            <a:r>
              <a:rPr lang="en" sz="12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"Example_PDF_Kotlin_Wikipedia.pdf"</a:t>
            </a:r>
            <a:endParaRPr sz="12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23ccdb5d62_0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123ccdb5d6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pdfName: String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pdfView.fromAsset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.password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jika memiliki password, masukkan password di sini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set halaman default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.onPageError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_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"Error at page: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)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"assets"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perform action to show pdf from assets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Utils.getPdfNameFromAssets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23d205b8f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123d205b8f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pdfName: String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pdfView.fromAsset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.password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jika memiliki password, masukkan password di sini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set halaman default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.onPageError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_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"Error at page: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)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"assets"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perform action to show pdf from assets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Utils.getPdfNameFromAssets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3d205b8f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g123d205b8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pdfName: String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pdfView.fromAsset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pdfName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.password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jika memiliki password, masukkan password di sini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set halaman default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.onPageError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_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"Error at page: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)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"assets"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perform action to show pdf from assets</a:t>
            </a:r>
            <a:endParaRPr sz="10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Utils.getPdfNameFromAssets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23ccdb5d62_0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g123ccdb5d6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23ccdb5d62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1" name="Google Shape;1061;g123ccdb5d6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companion object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const val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endParaRPr sz="900"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selectPdfFromStorage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"selectPDF"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LENGTH_LONG)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 = Intent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ACTION_GET_CONTENT)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"application/pdf"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browseStorage.addCategory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CATEGORY_OPENABLE)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startActivityForResult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Intent.createChooser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 PDF"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data: Intent?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 ==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resultCode == Activity.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RESULT_OK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data !=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 = data.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showPdfFromUri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23d205b8f2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g123d205b8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companion object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const val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endParaRPr sz="900"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selectPdfFromStorage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"selectPDF"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LENGTH_LONG)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 = Intent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ACTION_GET_CONTENT)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"application/pdf"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browseStorage.addCategory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CATEGORY_OPENABLE)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startActivityForResult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Intent.createChooser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 PDF"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data: Intent?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 ==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resultCode == Activity.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RESULT_OK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data !=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 = data.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showPdfFromUri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cfa37412e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8cfa37412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23d205b8f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123d205b8f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companion object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const val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99</a:t>
            </a:r>
            <a:endParaRPr sz="900"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selectPdfFromStorage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"selectPDF"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LENGTH_LONG)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 = Intent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ACTION_GET_CONTENT)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"application/pdf"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browseStorage.addCategory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CATEGORY_OPENABLE)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startActivityForResult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Intent.createChooser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browseStorage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"Select PDF"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resultCode: Int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data: Intent?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.onActivityResult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resultCode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requestCode ==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PDF_SELECTION_CODE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resultCode == Activity.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RESULT_OK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&amp;&amp; data !=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 = data.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showPdfFromUri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selectedPdfFromStorage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1dee5f9053_0_2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11dee5f905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uri: Uri?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.spacing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3d205b8f2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123d205b8f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uri: Uri?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uri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.spacing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23d205b8f2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g123d205b8f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11dee5f9053_0_2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g11dee5f905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24abe62909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124abe6290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1dee5f9053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g11dee5f905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downloadPdfFromInternet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url: String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dirPath: String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fileName: String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PRDownloader.download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dirPath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</a:t>
            </a:r>
            <a:endParaRPr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.build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.start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 OnDownloadListener 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onDownloadComplete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"downloadComplete"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downloadedFile = 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dirPath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progressBar.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visibility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View.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GONE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showPdfFromFile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downloadedFile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override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onError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error: Error?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"Error in downloading file :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1dee5f9053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11dee5f905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10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showPdfFromFile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file: 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pdfView.fromFile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.password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.defaultPage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.enableSwipe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.swipeHorizontal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.enableDoubletap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.onPageError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_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Toast.makeText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@PdfViewActivity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"Error at page: 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page</a:t>
            </a:r>
            <a:r>
              <a:rPr lang="en" sz="10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0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Toast.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LENGTH_LONG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)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.show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0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.load</a:t>
            </a: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1dee5f9053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5" name="Google Shape;1225;g11dee5f905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getRootDirPath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context: Context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 String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return if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Environment.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MEDIA_MOUNTED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== Environment.getExternalStorageState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file: File = ContextCompat.getExternalFilesDirs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applicationContext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null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9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absolutePath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applicationContext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filesDir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absolutePath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"internet"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perform action to show pdf from the internet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progressBar.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visibility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View.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VISIBLE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 =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"myFile.pdf"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downloadPdfFromInternet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Utils.getPdfUrl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Utils.getRootDirPath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</a:t>
            </a:r>
            <a:endParaRPr sz="9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24abe62909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124abe6290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getRootDirPath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context: Context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 String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return if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Environment.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MEDIA_MOUNTED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== Environment.getExternalStorageState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file: File = ContextCompat.getExternalFilesDirs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applicationContext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null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9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absolutePath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context.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applicationContext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filesDir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absolutePath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private fun </a:t>
            </a:r>
            <a:r>
              <a:rPr lang="en" sz="9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checkPdfAction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intent: Intent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when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intent.getStringExtra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"ViewType"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"internet"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-&gt;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// perform action to show pdf from the internet</a:t>
            </a:r>
            <a:endParaRPr sz="9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progressBar.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visibility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= View.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VISIBLE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val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 = </a:t>
            </a: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"myFile.pdf"</a:t>
            </a:r>
            <a:endParaRPr sz="900">
              <a:solidFill>
                <a:srgbClr val="6A875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downloadPdfFromInternet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Utils.getPdfUrl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Utils.getRootDirPath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fileName</a:t>
            </a:r>
            <a:endParaRPr sz="9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9876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cfa37412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8cfa3741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1f92a32be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11f92a32b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eb1caf9c1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g8eb1caf9c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savedInstanceState: Bundle?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buttonWebView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@PdfHandleActivity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WebViewActivity::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buttonAssets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@PdfHandleActivity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PdfViewActivity::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intent.putExtra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"ViewType"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"assets"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buttonStorage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@PdfHandleActivity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PdfViewActivity::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intent.putExtra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"ViewType"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"storage"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buttonInternet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800">
                <a:solidFill>
                  <a:srgbClr val="467CDA"/>
                </a:solidFill>
                <a:latin typeface="Courier New"/>
                <a:ea typeface="Courier New"/>
                <a:cs typeface="Courier New"/>
                <a:sym typeface="Courier New"/>
              </a:rPr>
              <a:t>@PdfHandleActivity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PdfViewActivity::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intent.putExtra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"ViewType"</a:t>
            </a: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"internet"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1e17d4db0e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g11e17d4db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savedInstanceState: Bundle?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btnPdfHandle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9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900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@MainActivity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PdfHandleActivity::</a:t>
            </a:r>
            <a:r>
              <a:rPr lang="en" sz="9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9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9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9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1dee5f9053_0_3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11dee5f905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124abe62909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g124abe629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24abe62909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0" name="Google Shape;1360;g124abe6290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="http://schemas.android.com/apk/res-auto"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="center_horizontal"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=".ImageHandleActivity"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="@+id/ivImage"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="240dp"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:scaleType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="fitXY"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:src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="@drawable/ic_launcher_background"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:layout_constraintTop_toTopOf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="@+id/btnChoose"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:padding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="12dp"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="Add 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="@+id/ivImage"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1dee5f9053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11dee5f905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 version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="utf-8"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="http://schemas.android.com/apk/res/android"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="http://schemas.android.com/apk/res-auto"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xmlns: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="http://schemas.android.com/tools"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:gravity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="center_horizontal"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:orientation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="vertical"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tools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:context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=".ImageHandleActivity"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ImageView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="@+id/ivImage"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="match_parent"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="240dp"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:scaleType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="fitXY"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:src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="@drawable/ic_launcher_background"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:layout_constraintTop_toTopOf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endParaRPr sz="800">
              <a:solidFill>
                <a:srgbClr val="E8BF6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:id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="@+id/btnChoose"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:layout_width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:layout_height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="wrap_content"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:layout_marginTop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="16dp"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:padding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="12dp"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:text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="Add Image"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:layout_constraintEnd_toEndOf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:layout_constraintStart_toStartOf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="parent"</a:t>
            </a:r>
            <a:endParaRPr sz="8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lang="en" sz="800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:layout_constraintTop_toBottomOf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="@+id/ivImage"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800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LinearLayout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11dee5f9053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0" name="Google Shape;1390;g11dee5f9053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uses-permission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:name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="android.webkit.PermissionRequest" </a:t>
            </a: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E8BF6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uses-permission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android</a:t>
            </a:r>
            <a:r>
              <a:rPr lang="en">
                <a:solidFill>
                  <a:srgbClr val="BABAB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:name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="android.permission.CAMERA" </a:t>
            </a:r>
            <a:r>
              <a:rPr i="1" lang="en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i="1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1dee5f9053_0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g11dee5f905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checkingPermissions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isGranted berfungsi untuk meminta user untuk mengijinkan permission kita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// di sini kita meminta permission camera, read/write storage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isGranted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Manifest.permission.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arrayOf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Manifest.permission.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Manifest.permission.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READ_EXTERNAL_STORAGE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Manifest.permission.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WRITE_EXTERNAL_STORAGE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)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REQUEST_CODE_PERMISSION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chooseImageDialog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jika permission diberikan akan membuka sebuah dialog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24abe62909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0" name="Google Shape;1420;g124abe629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function isGranted akan me-return value Boolean yang menandakan function tersebut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sudah diijinkan oleh user atau belum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isGranted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activity: Activity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permission: String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permissions: Array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request: Int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: Boolean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permissionCheck = ActivityCompat.checkSelfPermission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 if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permissionCheck != PackageManager.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PERMISSION_GRANTED)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ActivityCompat.shouldShowRequestPermissionRationale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showPermissionDeniedDialog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 Jika permission ditolak, akan memanggil function ini</a:t>
            </a:r>
            <a:endParaRPr sz="10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ActivityCompat.requestPermissions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permissions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request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cfa37412e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8cfa37412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1dee5f9053_0_4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g11dee5f9053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showPermissionDeniedDialog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AlertDialog.Builder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.setTitle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"Permission Denied"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.setMessage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"Permission is denied, Please allow permissions from App Settings."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.setPositiveButton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"App Settings"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action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Settings.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ACTION_APPLICATION_DETAILS_SETTINGS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uri = Uri.fromParts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"package"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packageName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null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data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uri</a:t>
            </a:r>
            <a:endParaRPr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startActivity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.setNegativeButton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"Cancel"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dialog</a:t>
            </a: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dialog.cancel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.show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23db17be0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g123db17be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chooseImageDialog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AlertDialog.Builder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.setMessage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"Pilih Gambar"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.setPositiveButton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"Gallery"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.setNegativeButton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"Camera"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openCamera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.show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registerForActivityResult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ActivityResultContracts.GetContent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ivImage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.setImageURI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intent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intent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24abe62909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1" name="Google Shape;1471;g124abe629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chooseImageDialog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AlertDialog.Builder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.setMessage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"Pilih Gambar"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.setPositiveButton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"Gallery"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.setNegativeButton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"Camera"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_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openCamera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.show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registerForActivityResult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ActivityResultContracts.GetContent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ivImage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.setImageURI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intent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10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openGallery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intent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galleryResult</a:t>
            </a:r>
            <a:r>
              <a:rPr lang="en" sz="10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"image/*"</a:t>
            </a: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124abe62909_0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2" name="Google Shape;1492;g124abe6290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cameraResult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registerForActivityResult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ActivityResultContracts.StartActivityForResult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resultCode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Activity.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RESULT_OK)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handleCameraImage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data)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handleCameraImage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intent: Intent?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 = intent?.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extras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?.get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ivImage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.setImageBitmap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openCamera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cameraIntent = 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MediaStore.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ACTION_IMAGE_CAPTURE)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cameraResult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24abe62909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8" name="Google Shape;1508;g124abe6290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val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cameraResult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registerForActivityResult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ActivityResultContracts.StartActivityForResult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())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resultCode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Activity.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RESULT_OK)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handleCameraImage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result.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data)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6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handleCameraImage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intent: Intent?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 = intent?.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extras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?.get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"data"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</a:t>
            </a:r>
            <a:endParaRPr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ivImage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.setImageBitmap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bitmap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8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openCamera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cameraIntent = 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MediaStore.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ACTION_IMAGE_CAPTURE)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cameraResult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.launch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cameraIntent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1dee5f9053_0_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5" name="Google Shape;1525;g11dee5f9053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override fun onCreate(savedInstanceState: Bundle?)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……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binding.apply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……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btnImageHandle.setOnClickListener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val intent = Intent(this@MainActivity, ImageHandleActivity::class.java)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startActivity(intent)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24abe62909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g124abe6290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11dee5f9053_0_4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g11dee5f9053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24abe62909_0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4" name="Google Shape;1574;g124abe6290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1dee5f9053_0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g11dee5f905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private var mPlayer: ExoPlayer? = null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private val videoURL = "https://commondatastorage.googleapis.com/gtv-videos-bucket/sample/BigBuckBunny.mp4"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override fun onCreate(savedInstanceState: Bundle?)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……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initExoPlayer()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3a2dac4f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123a2dac4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11dee5f9053_0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4" name="Google Shape;1604;g11dee5f9053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private fun initExoPlayer()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Create a player instance.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mPlayer = ExoPlayer.Builder(this).build()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Bind the player to the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binding.playerView.player = mPlayer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//setting exoplayer when it is ready.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mPlayer!!.playWhenReady = 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Set the media source to be played.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mPlayer!!.setMediaSource(buildMediaSource())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Prepare the player.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mPlayer!!.prepare()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//creating mediaSource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private fun buildMediaSource(): MediaSource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Create a data source factory.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val dataSourceFactory: DataSource.Factory = DefaultHttpDataSource.Factory()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// Create a progressive media source pointing to a stream uri.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val mediaSource: MediaSource = ProgressiveMediaSource.Factory(dataSourceFactory)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.createMediaSource(MediaItem.fromUri(videoURL))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return mediaSource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1dee5f9053_0_5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g11dee5f9053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7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onStart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.onStart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Util.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SDK_INT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en" sz="7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initExoPlayer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7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onResume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.onResume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Util.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SDK_INT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7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mPlayer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initExoPlayer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7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onPause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.onPause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Util.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SDK_INT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&lt; </a:t>
            </a:r>
            <a:r>
              <a:rPr lang="en" sz="7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releasePlayer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7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onStop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.onStop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Util.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SDK_INT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&gt;= </a:t>
            </a:r>
            <a:r>
              <a:rPr lang="en" sz="700">
                <a:solidFill>
                  <a:srgbClr val="6897BB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releasePlayer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private fun </a:t>
            </a:r>
            <a:r>
              <a:rPr lang="en" sz="7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releasePlayer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mPlayer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==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//release player when done</a:t>
            </a:r>
            <a:endParaRPr sz="700">
              <a:solidFill>
                <a:srgbClr val="808080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808080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mPlayer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!!.release</a:t>
            </a: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mPlayer </a:t>
            </a:r>
            <a:r>
              <a:rPr lang="en" sz="7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7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7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7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7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dee5f9053_0_5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g11dee5f9053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override fun </a:t>
            </a:r>
            <a:r>
              <a:rPr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onCreate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savedInstanceState: Bundle?</a:t>
            </a: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binding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apply </a:t>
            </a: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……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btnVideoHandle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.setOnClickListener </a:t>
            </a: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8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val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 = 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800">
                <a:solidFill>
                  <a:srgbClr val="467CD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@MainActivity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VideoHandleActivity::</a:t>
            </a:r>
            <a:r>
              <a:rPr lang="en" sz="8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java)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startActivity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intent</a:t>
            </a:r>
            <a:r>
              <a:rPr i="1" lang="en" sz="8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i="1" sz="800">
              <a:solidFill>
                <a:srgbClr val="9876AA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80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80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800">
              <a:solidFill>
                <a:srgbClr val="9876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1dee5f9053_0_5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1" name="Google Shape;1651;g11dee5f9053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1b3a377b0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1b3a377b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21fb9225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121fb922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21fb92252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121fb92252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21fb92252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121fb92252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121fb92252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121fb92252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21fb92252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121fb92252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cfa37412e_0_9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8cfa37412e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21fb92252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121fb92252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21fb9225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121fb9225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121fb92252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121fb92252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21fb92252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121fb92252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121fb92252b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121fb92252b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21fb92252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21fb92252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121fb92252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1" name="Google Shape;1751;g121fb92252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121fb92252b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121fb92252b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5">
    <p:bg>
      <p:bgPr>
        <a:solidFill>
          <a:srgbClr val="73357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283668" y="259895"/>
            <a:ext cx="226001" cy="222980"/>
            <a:chOff x="283668" y="251687"/>
            <a:chExt cx="226001" cy="222980"/>
          </a:xfrm>
        </p:grpSpPr>
        <p:sp>
          <p:nvSpPr>
            <p:cNvPr id="56" name="Google Shape;56;p13"/>
            <p:cNvSpPr/>
            <p:nvPr/>
          </p:nvSpPr>
          <p:spPr>
            <a:xfrm>
              <a:off x="283668" y="252225"/>
              <a:ext cx="1620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65569" y="251687"/>
              <a:ext cx="441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83670" y="433867"/>
              <a:ext cx="225900" cy="408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13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  <a:def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5950" y="143933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8382000" y="4648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9" name="Google Shape;10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1" name="Google Shape;12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" name="Google Shape;13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63" name="Google Shape;163;p4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" name="Google Shape;169;p40"/>
          <p:cNvGrpSpPr/>
          <p:nvPr/>
        </p:nvGrpSpPr>
        <p:grpSpPr>
          <a:xfrm>
            <a:off x="283668" y="259895"/>
            <a:ext cx="226001" cy="222980"/>
            <a:chOff x="283668" y="251687"/>
            <a:chExt cx="226001" cy="222980"/>
          </a:xfrm>
        </p:grpSpPr>
        <p:sp>
          <p:nvSpPr>
            <p:cNvPr id="170" name="Google Shape;170;p40"/>
            <p:cNvSpPr/>
            <p:nvPr/>
          </p:nvSpPr>
          <p:spPr>
            <a:xfrm>
              <a:off x="283668" y="252225"/>
              <a:ext cx="1620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0"/>
            <p:cNvSpPr/>
            <p:nvPr/>
          </p:nvSpPr>
          <p:spPr>
            <a:xfrm>
              <a:off x="465569" y="251687"/>
              <a:ext cx="441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0"/>
            <p:cNvSpPr/>
            <p:nvPr/>
          </p:nvSpPr>
          <p:spPr>
            <a:xfrm>
              <a:off x="283670" y="433867"/>
              <a:ext cx="225900" cy="408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40"/>
          <p:cNvSpPr txBox="1"/>
          <p:nvPr>
            <p:ph idx="12" type="sldNum"/>
          </p:nvPr>
        </p:nvSpPr>
        <p:spPr>
          <a:xfrm>
            <a:off x="8382000" y="4648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40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  <a:def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75" name="Google Shape;17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5950" y="143933"/>
            <a:ext cx="463928" cy="46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73357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73357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914400" y="2210700"/>
            <a:ext cx="73152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3" name="Google Shape;183;p43"/>
          <p:cNvSpPr txBox="1"/>
          <p:nvPr/>
        </p:nvSpPr>
        <p:spPr>
          <a:xfrm>
            <a:off x="8382000" y="4648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7" name="Google Shape;187;p4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44"/>
          <p:cNvGrpSpPr/>
          <p:nvPr/>
        </p:nvGrpSpPr>
        <p:grpSpPr>
          <a:xfrm>
            <a:off x="283668" y="259895"/>
            <a:ext cx="226001" cy="222980"/>
            <a:chOff x="283668" y="251687"/>
            <a:chExt cx="226001" cy="222980"/>
          </a:xfrm>
        </p:grpSpPr>
        <p:sp>
          <p:nvSpPr>
            <p:cNvPr id="194" name="Google Shape;194;p44"/>
            <p:cNvSpPr/>
            <p:nvPr/>
          </p:nvSpPr>
          <p:spPr>
            <a:xfrm>
              <a:off x="283668" y="252225"/>
              <a:ext cx="1620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4"/>
            <p:cNvSpPr/>
            <p:nvPr/>
          </p:nvSpPr>
          <p:spPr>
            <a:xfrm>
              <a:off x="465569" y="251687"/>
              <a:ext cx="441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4"/>
            <p:cNvSpPr/>
            <p:nvPr/>
          </p:nvSpPr>
          <p:spPr>
            <a:xfrm>
              <a:off x="283670" y="433867"/>
              <a:ext cx="225900" cy="408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44"/>
          <p:cNvSpPr txBox="1"/>
          <p:nvPr>
            <p:ph idx="12" type="sldNum"/>
          </p:nvPr>
        </p:nvSpPr>
        <p:spPr>
          <a:xfrm>
            <a:off x="8382000" y="4648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buNone/>
              <a:defRPr b="1">
                <a:solidFill>
                  <a:srgbClr val="73357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44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  <a:def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9" name="Google Shape;1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5950" y="143933"/>
            <a:ext cx="463928" cy="46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73357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45"/>
          <p:cNvGrpSpPr/>
          <p:nvPr/>
        </p:nvGrpSpPr>
        <p:grpSpPr>
          <a:xfrm>
            <a:off x="283668" y="259895"/>
            <a:ext cx="226001" cy="222980"/>
            <a:chOff x="283668" y="251687"/>
            <a:chExt cx="226001" cy="222980"/>
          </a:xfrm>
        </p:grpSpPr>
        <p:sp>
          <p:nvSpPr>
            <p:cNvPr id="206" name="Google Shape;206;p45"/>
            <p:cNvSpPr/>
            <p:nvPr/>
          </p:nvSpPr>
          <p:spPr>
            <a:xfrm>
              <a:off x="283668" y="252225"/>
              <a:ext cx="1620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5"/>
            <p:cNvSpPr/>
            <p:nvPr/>
          </p:nvSpPr>
          <p:spPr>
            <a:xfrm>
              <a:off x="465569" y="251687"/>
              <a:ext cx="441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>
              <a:off x="283670" y="433867"/>
              <a:ext cx="225900" cy="408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45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  <a:def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10" name="Google Shape;21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5950" y="143933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5"/>
          <p:cNvSpPr txBox="1"/>
          <p:nvPr/>
        </p:nvSpPr>
        <p:spPr>
          <a:xfrm>
            <a:off x="8382000" y="4648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7" name="Google Shape;217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8" name="Google Shape;21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1" name="Google Shape;2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5" name="Google Shape;225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0" name="Google Shape;23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3" name="Google Shape;233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4" name="Google Shape;23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3" name="Google Shape;243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4" name="Google Shape;24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8" name="Google Shape;24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1" name="Google Shape;251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2" name="Google Shape;25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1" name="Google Shape;271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8" name="Google Shape;278;p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2" name="Google Shape;28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6" name="Google Shape;286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7" name="Google Shape;287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91" name="Google Shape;29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rgbClr val="73357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6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69"/>
          <p:cNvGrpSpPr/>
          <p:nvPr/>
        </p:nvGrpSpPr>
        <p:grpSpPr>
          <a:xfrm>
            <a:off x="283668" y="259895"/>
            <a:ext cx="226001" cy="222980"/>
            <a:chOff x="283668" y="251687"/>
            <a:chExt cx="226001" cy="222980"/>
          </a:xfrm>
        </p:grpSpPr>
        <p:sp>
          <p:nvSpPr>
            <p:cNvPr id="304" name="Google Shape;304;p69"/>
            <p:cNvSpPr/>
            <p:nvPr/>
          </p:nvSpPr>
          <p:spPr>
            <a:xfrm>
              <a:off x="283668" y="252225"/>
              <a:ext cx="1620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69"/>
            <p:cNvSpPr/>
            <p:nvPr/>
          </p:nvSpPr>
          <p:spPr>
            <a:xfrm>
              <a:off x="465569" y="251687"/>
              <a:ext cx="44100" cy="1620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9"/>
            <p:cNvSpPr/>
            <p:nvPr/>
          </p:nvSpPr>
          <p:spPr>
            <a:xfrm>
              <a:off x="283670" y="433867"/>
              <a:ext cx="225900" cy="40800"/>
            </a:xfrm>
            <a:prstGeom prst="rect">
              <a:avLst/>
            </a:prstGeom>
            <a:solidFill>
              <a:srgbClr val="F2AB2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69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None/>
              <a:defRPr b="1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08" name="Google Shape;30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5950" y="143933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9"/>
          <p:cNvSpPr txBox="1"/>
          <p:nvPr/>
        </p:nvSpPr>
        <p:spPr>
          <a:xfrm>
            <a:off x="8382000" y="4648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‹#›</a:t>
            </a:fld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52F6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Google Shape;2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48.png"/><Relationship Id="rId5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55.png"/><Relationship Id="rId5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19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68.png"/><Relationship Id="rId5" Type="http://schemas.openxmlformats.org/officeDocument/2006/relationships/image" Target="../media/image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73.png"/><Relationship Id="rId5" Type="http://schemas.openxmlformats.org/officeDocument/2006/relationships/image" Target="../media/image76.png"/><Relationship Id="rId6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Relationship Id="rId4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8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Relationship Id="rId4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png"/><Relationship Id="rId4" Type="http://schemas.openxmlformats.org/officeDocument/2006/relationships/image" Target="../media/image91.png"/><Relationship Id="rId5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Relationship Id="rId4" Type="http://schemas.openxmlformats.org/officeDocument/2006/relationships/image" Target="../media/image8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png"/><Relationship Id="rId4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7.png"/><Relationship Id="rId4" Type="http://schemas.openxmlformats.org/officeDocument/2006/relationships/image" Target="../media/image19.png"/><Relationship Id="rId5" Type="http://schemas.openxmlformats.org/officeDocument/2006/relationships/image" Target="../media/image68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6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image" Target="../media/image95.png"/><Relationship Id="rId5" Type="http://schemas.openxmlformats.org/officeDocument/2006/relationships/image" Target="../media/image85.png"/><Relationship Id="rId6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Relationship Id="rId4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Relationship Id="rId4" Type="http://schemas.openxmlformats.org/officeDocument/2006/relationships/image" Target="../media/image9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Relationship Id="rId4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9.png"/><Relationship Id="rId4" Type="http://schemas.openxmlformats.org/officeDocument/2006/relationships/image" Target="../media/image8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.png"/><Relationship Id="rId4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.png"/><Relationship Id="rId4" Type="http://schemas.openxmlformats.org/officeDocument/2006/relationships/image" Target="../media/image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.png"/><Relationship Id="rId4" Type="http://schemas.openxmlformats.org/officeDocument/2006/relationships/image" Target="../media/image9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9.png"/><Relationship Id="rId4" Type="http://schemas.openxmlformats.org/officeDocument/2006/relationships/image" Target="../media/image10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png"/><Relationship Id="rId4" Type="http://schemas.openxmlformats.org/officeDocument/2006/relationships/image" Target="../media/image9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png"/><Relationship Id="rId4" Type="http://schemas.openxmlformats.org/officeDocument/2006/relationships/image" Target="../media/image9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png"/><Relationship Id="rId4" Type="http://schemas.openxmlformats.org/officeDocument/2006/relationships/image" Target="../media/image9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5.png"/><Relationship Id="rId4" Type="http://schemas.openxmlformats.org/officeDocument/2006/relationships/image" Target="../media/image24.png"/><Relationship Id="rId5" Type="http://schemas.openxmlformats.org/officeDocument/2006/relationships/image" Target="../media/image85.png"/><Relationship Id="rId6" Type="http://schemas.openxmlformats.org/officeDocument/2006/relationships/image" Target="../media/image5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Relationship Id="rId4" Type="http://schemas.openxmlformats.org/officeDocument/2006/relationships/image" Target="../media/image10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.png"/><Relationship Id="rId4" Type="http://schemas.openxmlformats.org/officeDocument/2006/relationships/image" Target="../media/image10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9.png"/><Relationship Id="rId4" Type="http://schemas.openxmlformats.org/officeDocument/2006/relationships/image" Target="../media/image1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Relationship Id="rId4" Type="http://schemas.openxmlformats.org/officeDocument/2006/relationships/image" Target="../media/image11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112.png"/><Relationship Id="rId5" Type="http://schemas.openxmlformats.org/officeDocument/2006/relationships/image" Target="../media/image1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9.png"/><Relationship Id="rId4" Type="http://schemas.openxmlformats.org/officeDocument/2006/relationships/image" Target="../media/image11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Relationship Id="rId4" Type="http://schemas.openxmlformats.org/officeDocument/2006/relationships/hyperlink" Target="https://github.com/Abikayusri/MyFileProcessingPractice" TargetMode="External"/><Relationship Id="rId5" Type="http://schemas.openxmlformats.org/officeDocument/2006/relationships/hyperlink" Target="https://github.com/Abikayusri/MyFileProcessingPractice" TargetMode="External"/><Relationship Id="rId6" Type="http://schemas.openxmlformats.org/officeDocument/2006/relationships/image" Target="../media/image104.png"/><Relationship Id="rId7" Type="http://schemas.openxmlformats.org/officeDocument/2006/relationships/image" Target="../media/image85.png"/><Relationship Id="rId8" Type="http://schemas.openxmlformats.org/officeDocument/2006/relationships/image" Target="../media/image10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7.png"/><Relationship Id="rId4" Type="http://schemas.openxmlformats.org/officeDocument/2006/relationships/hyperlink" Target="https://blog.mindorks.com/how-to-open-a-pdf-file-in-android-programmatically" TargetMode="External"/><Relationship Id="rId5" Type="http://schemas.openxmlformats.org/officeDocument/2006/relationships/hyperlink" Target="https://github.com/barteksc/AndroidPdfViewer" TargetMode="External"/><Relationship Id="rId6" Type="http://schemas.openxmlformats.org/officeDocument/2006/relationships/hyperlink" Target="https://developer.android.com/reference/kotlin/java/io/File" TargetMode="External"/><Relationship Id="rId7" Type="http://schemas.openxmlformats.org/officeDocument/2006/relationships/hyperlink" Target="http://functionx.com/csharp40/fileprocessing/Lesson1.htm#:~:text=File%20processing%20consists%20of%20creating,file%20from%20a%20CD%2DROM" TargetMode="External"/><Relationship Id="rId8" Type="http://schemas.openxmlformats.org/officeDocument/2006/relationships/hyperlink" Target="https://aellyas.wordpress.com/2011/03/08/sistem-basis-data-terdistribusi/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9.png"/><Relationship Id="rId5" Type="http://schemas.openxmlformats.org/officeDocument/2006/relationships/image" Target="../media/image115.png"/><Relationship Id="rId6" Type="http://schemas.openxmlformats.org/officeDocument/2006/relationships/image" Target="../media/image120.png"/><Relationship Id="rId7" Type="http://schemas.openxmlformats.org/officeDocument/2006/relationships/image" Target="../media/image117.png"/><Relationship Id="rId8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357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0"/>
          <p:cNvSpPr txBox="1"/>
          <p:nvPr/>
        </p:nvSpPr>
        <p:spPr>
          <a:xfrm>
            <a:off x="2665625" y="2507550"/>
            <a:ext cx="5959500" cy="10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2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Gold </a:t>
            </a:r>
            <a:r>
              <a:rPr i="0" lang="en" sz="14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- Chapter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</a:t>
            </a:r>
            <a:r>
              <a:rPr i="0" lang="en" sz="14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 Topic </a:t>
            </a: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</a:t>
            </a:r>
            <a:endParaRPr i="0" sz="14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5" name="Google Shape;315;p70"/>
          <p:cNvSpPr txBox="1"/>
          <p:nvPr/>
        </p:nvSpPr>
        <p:spPr>
          <a:xfrm>
            <a:off x="5332200" y="3716100"/>
            <a:ext cx="30000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70"/>
          <p:cNvCxnSpPr/>
          <p:nvPr/>
        </p:nvCxnSpPr>
        <p:spPr>
          <a:xfrm flipH="1" rot="10800000">
            <a:off x="705500" y="3560750"/>
            <a:ext cx="7727400" cy="57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7" name="Google Shape;31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400" y="1853225"/>
            <a:ext cx="1289550" cy="15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7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9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Jenis</a:t>
            </a: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file dan fungsinya?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Jenis-jenis file yang ada di dalam komputer memiliki format yang sangat banyak. Jika dikelompokkan berdasarkan format filenya, maka akan seperti berikut: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System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Video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Dokumen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Suara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Gambar</a:t>
            </a:r>
            <a:endParaRPr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Kalo dikelompokan seperti di atas, pasti udah tahu dong abis ini kita akan ngapain? Yepp, sesuai ritual, tentunya kita bahas satu persatu~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" name="Google Shape;4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225" y="889350"/>
            <a:ext cx="3236423" cy="39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8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8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8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8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8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8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80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 File System</a:t>
            </a:r>
            <a:endParaRPr b="1" sz="1200">
              <a:solidFill>
                <a:schemeClr val="accent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Kamu pernah install aplikasi di komputer kan? Pasti familiar dengan istilah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.exe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Nah, ini lah yang disebut dengan jenis file system.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File sistem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berfungsi untuk menjalankan program pada komputer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sesuai dengan fungsinya, serta menjalankan berbagai aplikasi yang diinstal ke dalam komputer.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Beberapa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ekstensi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 dalam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file sistem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diantaranya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.sys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.com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.exe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dsb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4" name="Google Shape;47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25" y="1762630"/>
            <a:ext cx="3834524" cy="215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8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8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8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8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8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File Video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Pernah nonton video? Pernah download MP4 di hape kamu?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Beberapa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ekstensi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pada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file video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diantaranya ialah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.mp4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.3gp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.mkv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dsb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Setiap ekstensi ini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menunjukan bahwa masing-masing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mempunyai jenis pemutar yang berbeda.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Tidak seluruh jenis video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itu dapat diputar dengan software yang biasanya terinstal di dalam komputer. Terdapat beberapa jenis video yang hanya bisa diputar dengan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software tertentu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325" y="952500"/>
            <a:ext cx="2982956" cy="38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8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8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8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8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9" name="Google Shape;499;p8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8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82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File Dokumen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Jenis file ini pasti familiar dengan kamu yang lagi ngerjain skripsi 😅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Masing-masing dari ekstensi ini menunjukkan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jenis file dokumennya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serta cuma bisa dibuka kalau komputer kamu udah install software atau juga aplikasi yang sesuai.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Beberapa ekstensi pada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file dokumen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diantaranya ialah seperti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.doc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.xls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.pdf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.ppt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.txt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dsb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4" name="Google Shape;50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25" y="1422270"/>
            <a:ext cx="3834524" cy="256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8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8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8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8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8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8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83"/>
          <p:cNvSpPr txBox="1"/>
          <p:nvPr/>
        </p:nvSpPr>
        <p:spPr>
          <a:xfrm>
            <a:off x="484625" y="914400"/>
            <a:ext cx="41421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File Gambar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Yang namanya aplikasi pasti nggak lepas dari menampilkan gambar untuk mempercantik tampilannya.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Beberapa ekstensi file gambar diantaranya seperti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.jpg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.png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.gif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dsb. Pada umumnya gambar yang dihasilkan oleh sebuah kamera itu akan berekstensi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jpg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jpeg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Gambar berekstensi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.tif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.png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serta lainnya biasanya hasil penyimpanan dari software tertentu, misalnya seperti Photoshop, CorelDraw, AutoCad, serta lain-lain.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925" y="2988626"/>
            <a:ext cx="2016125" cy="14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4149" y="788324"/>
            <a:ext cx="1785252" cy="401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8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8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8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8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8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8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84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200">
                <a:solidFill>
                  <a:schemeClr val="accen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 File Suara</a:t>
            </a:r>
            <a:endParaRPr b="1"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Beberapa ekstensi file suara ini diantaranya seperti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.wav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.mp3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, dan masih buanyaak lagi.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Sama halnya dengan file komputer lainnya,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tidak seluruh file suara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itu bisa dibuka dengan satu aplikasi.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Pada umumnya jenis file ini dikelompokkan dalam </a:t>
            </a: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folder khusus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sesuai dengan jenis atau kebutuhannya masing-masing. Maksudnya, file tersebut dapat mudah ditemukan pada saat dibutuhkan.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325" y="1022924"/>
            <a:ext cx="2942085" cy="377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8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8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8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8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8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8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5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Kesimpulannya</a:t>
            </a:r>
            <a:endParaRPr sz="1600">
              <a:solidFill>
                <a:schemeClr val="accent6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Dari konsep file yang dibahas tadi,  ditarik kesimpulan nih kalau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merupakan sebuah fungsi dari aplikasi yang dapat membuat, menyimpan atau mengakses konten file.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juga dapat digunakan untuk menyimpan file baru atau menggeser yang sudah ada.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Semakin memahami konsep File Processing, sambil recall sambil kita intip yuk penerapan </a:t>
            </a:r>
            <a:r>
              <a:rPr b="1"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 Android 😃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8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85"/>
          <p:cNvPicPr preferRelativeResize="0"/>
          <p:nvPr/>
        </p:nvPicPr>
        <p:blipFill rotWithShape="1">
          <a:blip r:embed="rId4">
            <a:alphaModFix/>
          </a:blip>
          <a:srcRect b="55690" l="0" r="78215" t="16517"/>
          <a:stretch/>
        </p:blipFill>
        <p:spPr>
          <a:xfrm>
            <a:off x="5217475" y="1168125"/>
            <a:ext cx="1465223" cy="199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00" y="1001975"/>
            <a:ext cx="1973700" cy="36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8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8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8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8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8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8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86"/>
          <p:cNvSpPr txBox="1"/>
          <p:nvPr/>
        </p:nvSpPr>
        <p:spPr>
          <a:xfrm>
            <a:off x="509575" y="914400"/>
            <a:ext cx="4117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Udah mulai kebayang, kan? bahwa File ini hidup di sekeliling kita. </a:t>
            </a:r>
            <a:r>
              <a:rPr b="1" i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Biar makin sakti, kayanya belum afdol nih kalau kita nggak praktik~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Yuk, kita coba 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implementasi Basic 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 di Android!</a:t>
            </a:r>
            <a:endParaRPr b="1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6" name="Google Shape;56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775" y="960475"/>
            <a:ext cx="2729000" cy="38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8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8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8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8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8" name="Google Shape;57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7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Mau ngapain nih sekarang?</a:t>
            </a:r>
            <a:endParaRPr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 praktek kali ini kita akan coba menerapkan penggunaan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dalam sebuah aplikasi. Kita akan membuat sebuah aplikasi dimana aplikasi tersebut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Dapat membaca file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melalui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WebView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assets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storage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Dapat menampilkan gambar dari kamera maupun gallery kita.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AutoNum type="arabicPeriod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Dapat memutar video.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Meluncur ke langkah praktiknya, kita geser dulu skuyy~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425" y="1320134"/>
            <a:ext cx="3834225" cy="307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8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8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8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8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8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88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Buat Project Baru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Pertama-t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ma tentu saja kita perlu membuat sebuah project baru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MyFileProcessingPractice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 fitur pertama ini, kita akan fokus untuk membuat sebuah fitur yang menghandle file PDF.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projectnya jadi, kita tambahkan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viewBinding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dan juga beberapa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dependency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berikut di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build.gradle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957450"/>
            <a:ext cx="3801176" cy="18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1"/>
          <p:cNvSpPr txBox="1"/>
          <p:nvPr/>
        </p:nvSpPr>
        <p:spPr>
          <a:xfrm>
            <a:off x="2071000" y="1027000"/>
            <a:ext cx="50925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Selamat datang di </a:t>
            </a: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Chapter 6 Topik 4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online course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Android</a:t>
            </a: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Binar Academy!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825" y="1577725"/>
            <a:ext cx="4478348" cy="34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8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8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8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8" name="Google Shape;60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89"/>
          <p:cNvSpPr txBox="1"/>
          <p:nvPr/>
        </p:nvSpPr>
        <p:spPr>
          <a:xfrm>
            <a:off x="484625" y="2225400"/>
            <a:ext cx="414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untuk kalian yang menggunakan Android Studio versi Artic Fox ke bawah tambahkan kode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jcenter</a:t>
            </a:r>
            <a:r>
              <a:rPr i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build.gradle(Project)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89"/>
          <p:cNvSpPr txBox="1"/>
          <p:nvPr/>
        </p:nvSpPr>
        <p:spPr>
          <a:xfrm>
            <a:off x="484625" y="2903700"/>
            <a:ext cx="414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Sedangkan untuk kalian yang menggunakan Android Studio versi Bumblee Bee ke atas, tambahkan kode 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jcenter</a:t>
            </a:r>
            <a:r>
              <a:rPr i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settings.gradle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2" name="Google Shape;61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13" y="1076175"/>
            <a:ext cx="2701126" cy="17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8288" y="2983250"/>
            <a:ext cx="3176954" cy="173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9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9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9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9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9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5" name="Google Shape;62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90"/>
          <p:cNvSpPr txBox="1"/>
          <p:nvPr/>
        </p:nvSpPr>
        <p:spPr>
          <a:xfrm>
            <a:off x="484550" y="1092650"/>
            <a:ext cx="41424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Buat Layout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Lanjuy~ Abis itu kita 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ambahkan syntax di bawah ini 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activity_layout.xml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8" name="Google Shape;62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25" y="2059123"/>
            <a:ext cx="4142250" cy="274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713" y="914400"/>
            <a:ext cx="3151389" cy="3882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90"/>
          <p:cNvCxnSpPr>
            <a:stCxn id="628" idx="2"/>
            <a:endCxn id="629" idx="0"/>
          </p:cNvCxnSpPr>
          <p:nvPr/>
        </p:nvCxnSpPr>
        <p:spPr>
          <a:xfrm rot="-5400000">
            <a:off x="2631950" y="838200"/>
            <a:ext cx="3886200" cy="4038600"/>
          </a:xfrm>
          <a:prstGeom prst="bentConnector5">
            <a:avLst>
              <a:gd fmla="val -6127" name="adj1"/>
              <a:gd fmla="val 56134" name="adj2"/>
              <a:gd fmla="val 106127" name="adj3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9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9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9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9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9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9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2" name="Google Shape;64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91"/>
          <p:cNvSpPr txBox="1"/>
          <p:nvPr/>
        </p:nvSpPr>
        <p:spPr>
          <a:xfrm>
            <a:off x="509675" y="914450"/>
            <a:ext cx="381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Tadaaa! Kalau per step sebelumnya kamu melakukan kodenya dengan benar, berarti tampilannya jadi kayak disamping ini 👉🏻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Abis ini selesai? Dikit lagii nih. Kita migrasi dulu ke step tiga setelah slide ini yaa~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950" y="950200"/>
            <a:ext cx="2489599" cy="36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91"/>
          <p:cNvPicPr preferRelativeResize="0"/>
          <p:nvPr/>
        </p:nvPicPr>
        <p:blipFill rotWithShape="1">
          <a:blip r:embed="rId5">
            <a:alphaModFix/>
          </a:blip>
          <a:srcRect b="3642" l="0" r="0" t="0"/>
          <a:stretch/>
        </p:blipFill>
        <p:spPr>
          <a:xfrm>
            <a:off x="6592100" y="1208400"/>
            <a:ext cx="1779100" cy="30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322002" y="914450"/>
            <a:ext cx="2740073" cy="38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9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9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9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9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9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9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9" name="Google Shape;65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92"/>
          <p:cNvSpPr txBox="1"/>
          <p:nvPr/>
        </p:nvSpPr>
        <p:spPr>
          <a:xfrm>
            <a:off x="507450" y="1110950"/>
            <a:ext cx="8129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3: Tambah Layout lagi~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strings.xml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kita tambahkan value dibawah 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552" y="2074000"/>
            <a:ext cx="5946899" cy="2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9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9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9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9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9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9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625" y="914400"/>
            <a:ext cx="3248699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93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Buat Halaman “Handle PDF”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Pertama-tama kita akan membuat sebuah fitur yang dapat membaca pdf-nya dulu..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Buatlah sebuah Activity baru dengan nama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PdfHandleActivity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itu kita isi layoutnya dengan syntax seperti gambar di samping. Eitss.. tapi syntax ini belum selesai. Berhubung masih panjang, diilanjut ke halaman berikutnya ya~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8" name="Google Shape;678;p93"/>
          <p:cNvGrpSpPr/>
          <p:nvPr/>
        </p:nvGrpSpPr>
        <p:grpSpPr>
          <a:xfrm>
            <a:off x="7754950" y="3978175"/>
            <a:ext cx="586800" cy="586800"/>
            <a:chOff x="7543000" y="4157525"/>
            <a:chExt cx="586800" cy="586800"/>
          </a:xfrm>
        </p:grpSpPr>
        <p:sp>
          <p:nvSpPr>
            <p:cNvPr id="679" name="Google Shape;679;p93"/>
            <p:cNvSpPr/>
            <p:nvPr/>
          </p:nvSpPr>
          <p:spPr>
            <a:xfrm>
              <a:off x="7543000" y="4157525"/>
              <a:ext cx="586800" cy="586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3"/>
            <p:cNvSpPr/>
            <p:nvPr/>
          </p:nvSpPr>
          <p:spPr>
            <a:xfrm>
              <a:off x="7646125" y="4279775"/>
              <a:ext cx="422100" cy="342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93"/>
          <p:cNvSpPr txBox="1"/>
          <p:nvPr/>
        </p:nvSpPr>
        <p:spPr>
          <a:xfrm>
            <a:off x="7687150" y="4564975"/>
            <a:ext cx="722400" cy="230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Lanjut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9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9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9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9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1" name="Google Shape;691;p9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9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3" name="Google Shape;69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94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 nih buat syntax lanjutannya. Bisa cek gambar di samping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6" name="Google Shape;69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600" y="983963"/>
            <a:ext cx="2731726" cy="374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275" y="1784200"/>
            <a:ext cx="1995500" cy="30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95"/>
          <p:cNvPicPr preferRelativeResize="0"/>
          <p:nvPr/>
        </p:nvPicPr>
        <p:blipFill rotWithShape="1">
          <a:blip r:embed="rId4">
            <a:alphaModFix/>
          </a:blip>
          <a:srcRect b="3642" l="0" r="0" t="0"/>
          <a:stretch/>
        </p:blipFill>
        <p:spPr>
          <a:xfrm>
            <a:off x="1518482" y="1998934"/>
            <a:ext cx="1426011" cy="25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9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9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9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9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9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9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9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9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95"/>
          <p:cNvSpPr txBox="1"/>
          <p:nvPr/>
        </p:nvSpPr>
        <p:spPr>
          <a:xfrm>
            <a:off x="1111875" y="914400"/>
            <a:ext cx="68751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Step 5: Cek hasil Layoutnya</a:t>
            </a:r>
            <a:endParaRPr b="1" sz="12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udah jadi, kamu bakal dapetin hasil kayak dibawah ini. Layout ini akan di-setting muncul apabila di menu utama tadi, kamu pilih “Handle PDF”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Bisa dicoba dulu yaa~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95"/>
          <p:cNvSpPr/>
          <p:nvPr/>
        </p:nvSpPr>
        <p:spPr>
          <a:xfrm>
            <a:off x="1518475" y="2363200"/>
            <a:ext cx="1425900" cy="230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95"/>
          <p:cNvCxnSpPr>
            <a:stCxn id="713" idx="3"/>
            <a:endCxn id="715" idx="1"/>
          </p:cNvCxnSpPr>
          <p:nvPr/>
        </p:nvCxnSpPr>
        <p:spPr>
          <a:xfrm>
            <a:off x="2944375" y="2478550"/>
            <a:ext cx="3218400" cy="486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6" name="Google Shape;71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4750" y="1784200"/>
            <a:ext cx="1995500" cy="30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912" y="2009450"/>
            <a:ext cx="1426025" cy="251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00" y="1015350"/>
            <a:ext cx="2441799" cy="378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4" y="1297607"/>
            <a:ext cx="1744961" cy="31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9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9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9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9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9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9" name="Google Shape;729;p9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6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Okey, Layout settingnya udah jadi. Terus apa lagi nih?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Nah untuk menghandle file PDF terdapat beberapa cara untuk menampilkannya. Untuk bahasan ini, kita akan eksplor setidaknya 4 cara, yaitu: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WebView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Assets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Penyimpanan (Local Storage)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Yuk kita eksplor satu-satu!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4" name="Google Shape;73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075" y="1349311"/>
            <a:ext cx="2007874" cy="3451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9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9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9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9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9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9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97"/>
          <p:cNvSpPr txBox="1"/>
          <p:nvPr/>
        </p:nvSpPr>
        <p:spPr>
          <a:xfrm>
            <a:off x="509575" y="914400"/>
            <a:ext cx="4117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Bener banget! dalam handle file PDF, ada empat cara sebagaimana gambar disamping ini.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Kita bahas sesuai urutannya dan kita meluncur ke urutan pertama.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Gimana sih cara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Handle File PDF dengan WebVi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ew?</a:t>
            </a:r>
            <a:endParaRPr b="1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9" name="Google Shape;749;p97"/>
          <p:cNvGrpSpPr/>
          <p:nvPr/>
        </p:nvGrpSpPr>
        <p:grpSpPr>
          <a:xfrm>
            <a:off x="5007775" y="981475"/>
            <a:ext cx="3687309" cy="3900274"/>
            <a:chOff x="5007775" y="981475"/>
            <a:chExt cx="3687309" cy="3900274"/>
          </a:xfrm>
        </p:grpSpPr>
        <p:pic>
          <p:nvPicPr>
            <p:cNvPr id="750" name="Google Shape;750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7775" y="981475"/>
              <a:ext cx="2400999" cy="3747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97"/>
            <p:cNvSpPr/>
            <p:nvPr/>
          </p:nvSpPr>
          <p:spPr>
            <a:xfrm>
              <a:off x="5357250" y="1843650"/>
              <a:ext cx="1763400" cy="463800"/>
            </a:xfrm>
            <a:prstGeom prst="rect">
              <a:avLst/>
            </a:prstGeom>
            <a:noFill/>
            <a:ln cap="flat" cmpd="sng" w="38100">
              <a:solidFill>
                <a:srgbClr val="FFAB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2" name="Google Shape;752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1500" y="1133873"/>
              <a:ext cx="2523584" cy="37478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9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9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9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9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2" name="Google Shape;762;p9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9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4" name="Google Shape;76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8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Buka PDF dengan WebView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Cara pertama dan termudah untuk membaca atau menampilkan file PDF adalah dengan menampilkannya di WebView.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perlu kita lakukan cukup dengan memasukkan WebView ke dalam layout dan masukkan URL yang diinginkan dengan menggunakan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webView.loadUrl()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Caranya kayak apa tuh? Tenang Broda Brodi, buka tirai abis ini~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25" y="1135825"/>
            <a:ext cx="3834527" cy="352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2"/>
          <p:cNvSpPr txBox="1"/>
          <p:nvPr/>
        </p:nvSpPr>
        <p:spPr>
          <a:xfrm>
            <a:off x="509575" y="914400"/>
            <a:ext cx="4115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Masih </a:t>
            </a: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di Chapter 6</a:t>
            </a:r>
            <a:r>
              <a:rPr b="1" lang="en" sz="16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✨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Chapter sebelumnya kita melewati beberapa tools yang membantu dalam pengembangan Android.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topik kali ini, kita akan mempelajari tools yang membantu dalam menangani berbagai jenis file. Tidak lain dan tidak bukan adalah… ✨File Processing✨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Wohoo!! Siapa yang udah nggak sabar? sini~sini~sini~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650" y="4573075"/>
            <a:ext cx="718350" cy="3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32" name="Google Shape;332;p7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7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Pengantar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0468" y="1139150"/>
            <a:ext cx="2614181" cy="334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9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9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9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9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9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9" name="Google Shape;77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99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Proses File PDF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Oke, langsung saja kita buat terlebih dahulu activity baru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WebViewActivity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isi layoutnya dengan syntax di samping: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2" name="Google Shape;78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2" y="1625642"/>
            <a:ext cx="3886201" cy="246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0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0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0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0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2" name="Google Shape;792;p10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0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0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00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Buat Fungsi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getPdfUrl()</a:t>
            </a:r>
            <a:endParaRPr sz="12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uka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Utils.kt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berada di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package utils.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tambahkan fungsi bernama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getPdfUrl()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berfungsi untuk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mengembalikan URL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PDF yang akan kita lihat di “WebView”.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sini kita menggunakan “link media kit”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dari “Kotlinlang”. Kita tambahkan fungsinya ke dalam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Utils.kt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seperti berikut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👉🏻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7" name="Google Shape;79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2380164"/>
            <a:ext cx="3886200" cy="9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0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0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0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0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10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0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10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01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Masukan URL ke WebView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Sekarang, kamu buka URL yang sebelumnya dimasukan ke dalam “WebView” dengan memanggil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method webView.loadUrl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tambahkan kode seperti yang ada di samping ke dalam file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WebViewActivity.kt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masukkan di dalam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onCreate()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Jadi deh salah satu fungsi kita~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2" name="Google Shape;81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636937"/>
            <a:ext cx="3886200" cy="244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0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0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0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0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p10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0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02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Tambahkan Permission Internet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Sebelum menjalankan fungsi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onCreate()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tadi,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jangan lupa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menambahkan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permission internet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Karena kita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menggunakan URL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mengharuskan kita terkoneksi dengan internet.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Kalo udah, tinggal kita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jalankan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aja deh dan langsung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lihat reaksinya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😊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7" name="Google Shape;82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40" y="2516638"/>
            <a:ext cx="3875161" cy="6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0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0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0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0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10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0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9" name="Google Shape;83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0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103"/>
          <p:cNvSpPr txBox="1"/>
          <p:nvPr/>
        </p:nvSpPr>
        <p:spPr>
          <a:xfrm>
            <a:off x="484625" y="914400"/>
            <a:ext cx="393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Keliatan kan File PDF-nya?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Oh iya, karena kita membuka PDF di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WebView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kecepatan internet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bakal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mempengaruhi cepat atau lambatnya PDF tersebut dibuka.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Jadi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pastikan koneksi internet kamu stabil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cepat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Bahkan kalau dibutuhin, bisa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minta tetring sama teman kita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😆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42" name="Google Shape;842;p103"/>
          <p:cNvGrpSpPr/>
          <p:nvPr/>
        </p:nvGrpSpPr>
        <p:grpSpPr>
          <a:xfrm>
            <a:off x="5437825" y="914400"/>
            <a:ext cx="2491486" cy="3886198"/>
            <a:chOff x="5133025" y="914400"/>
            <a:chExt cx="2491486" cy="3886198"/>
          </a:xfrm>
        </p:grpSpPr>
        <p:pic>
          <p:nvPicPr>
            <p:cNvPr id="843" name="Google Shape;843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3025" y="914400"/>
              <a:ext cx="2491486" cy="3886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4" name="Google Shape;844;p103"/>
            <p:cNvPicPr preferRelativeResize="0"/>
            <p:nvPr/>
          </p:nvPicPr>
          <p:blipFill rotWithShape="1">
            <a:blip r:embed="rId5">
              <a:alphaModFix/>
            </a:blip>
            <a:srcRect b="90914" l="16313" r="3642" t="3074"/>
            <a:stretch/>
          </p:blipFill>
          <p:spPr>
            <a:xfrm>
              <a:off x="5530925" y="1512800"/>
              <a:ext cx="1668850" cy="161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103"/>
            <p:cNvPicPr preferRelativeResize="0"/>
            <p:nvPr/>
          </p:nvPicPr>
          <p:blipFill rotWithShape="1">
            <a:blip r:embed="rId5">
              <a:alphaModFix/>
            </a:blip>
            <a:srcRect b="23192" l="16313" r="10953" t="13161"/>
            <a:stretch/>
          </p:blipFill>
          <p:spPr>
            <a:xfrm>
              <a:off x="5530925" y="1764747"/>
              <a:ext cx="1668850" cy="18879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10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10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10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0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p10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0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04"/>
          <p:cNvSpPr txBox="1"/>
          <p:nvPr/>
        </p:nvSpPr>
        <p:spPr>
          <a:xfrm>
            <a:off x="585775" y="914400"/>
            <a:ext cx="4117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Sipp deh, Chingu!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Barusan banget, masih anget, di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bahas caranya proses file dengan WebView.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Lanjut~ kedua nih, kita bahas cara Handle File PDF dengan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Assets, Storage, dan Internet!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60" name="Google Shape;860;p104"/>
          <p:cNvGrpSpPr/>
          <p:nvPr/>
        </p:nvGrpSpPr>
        <p:grpSpPr>
          <a:xfrm>
            <a:off x="4702975" y="914400"/>
            <a:ext cx="3952975" cy="3886200"/>
            <a:chOff x="4702975" y="914400"/>
            <a:chExt cx="3952975" cy="3886200"/>
          </a:xfrm>
        </p:grpSpPr>
        <p:pic>
          <p:nvPicPr>
            <p:cNvPr id="861" name="Google Shape;861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2975" y="914400"/>
              <a:ext cx="2489586" cy="3886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2" name="Google Shape;862;p104"/>
            <p:cNvSpPr/>
            <p:nvPr/>
          </p:nvSpPr>
          <p:spPr>
            <a:xfrm>
              <a:off x="5106075" y="2378025"/>
              <a:ext cx="1600500" cy="3213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3" name="Google Shape;863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9625" y="1153825"/>
              <a:ext cx="2096325" cy="3646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0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0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0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0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10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0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5" name="Google Shape;87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0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05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Buka </a:t>
            </a: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PDF lewat Assets</a:t>
            </a: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Storage dan Internet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berbagai library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dapat digunakan untuk memudahkan kita menampilkan file PDF di aplikasi.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 praktik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kali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ini kita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akan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library AndroidPdfViewer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juga akan menggunakan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PRDownloader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digunakan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untuk mendownload file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dari internet dan membukanya menggunakan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AndroidPdfViewer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8" name="Google Shape;87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675" y="925775"/>
            <a:ext cx="2722850" cy="37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00" y="1015350"/>
            <a:ext cx="2441799" cy="378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254" y="1297607"/>
            <a:ext cx="1744961" cy="315450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0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0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0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0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0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0" name="Google Shape;890;p10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0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2" name="Google Shape;892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06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Kita bisa menggunakan library “AndroidPdfViewer”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membuka PDF dari: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228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Folder aset (dari Android Studio)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228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Penyimpanan telepon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2286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AB2F"/>
              </a:buClr>
              <a:buSzPts val="1000"/>
              <a:buFont typeface="Montserrat"/>
              <a:buChar char="●"/>
            </a:pPr>
            <a:r>
              <a:rPr b="1" lang="en" sz="10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Internet</a:t>
            </a:r>
            <a:endParaRPr b="1" sz="10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menggunakan library ini, tulis kode-kode yang menghubungkan “button click” pada “PdfHandleActivity.kt”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dengan event di atas. Kayak apa caranya? cekidutt~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106"/>
          <p:cNvSpPr/>
          <p:nvPr/>
        </p:nvSpPr>
        <p:spPr>
          <a:xfrm>
            <a:off x="6716000" y="4518775"/>
            <a:ext cx="2212500" cy="3213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532925" y="1592700"/>
            <a:ext cx="2068975" cy="31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58814">
            <a:off x="4797777" y="1909725"/>
            <a:ext cx="557626" cy="8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6"/>
          <p:cNvSpPr/>
          <p:nvPr/>
        </p:nvSpPr>
        <p:spPr>
          <a:xfrm>
            <a:off x="5182275" y="1906425"/>
            <a:ext cx="1745100" cy="3213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0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0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0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0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10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0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0" name="Google Shape;91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0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07"/>
          <p:cNvSpPr txBox="1"/>
          <p:nvPr/>
        </p:nvSpPr>
        <p:spPr>
          <a:xfrm>
            <a:off x="814800" y="1219200"/>
            <a:ext cx="7511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Aktifkan Per</a:t>
            </a: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mission untuk Akses Storage HP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First thing first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kita tambahkan dulu nih permission di bawah supaya  kita bisa mengakses storage pada handphone.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3" name="Google Shape;91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511" y="2169875"/>
            <a:ext cx="5934975" cy="18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0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0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0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0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p10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0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08"/>
          <p:cNvSpPr txBox="1"/>
          <p:nvPr/>
        </p:nvSpPr>
        <p:spPr>
          <a:xfrm>
            <a:off x="484625" y="914400"/>
            <a:ext cx="3990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Tambahkan Activity “PDFViewActivity”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tambahkan lagi activity baru dengan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Selanjutnya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juga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perlu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mendadani layout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dari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activity_pdf_view.xml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dulu supaya bisa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menampilkan file PDF di sana.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Karena kita menggunakan library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AndroidPdfViewer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kita dapat dengan mudah untuk menampilkan file PDF di dalamnya.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cukup menambahkan library tersebut di dalam file xml-nya, seperti yang ada di samping.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8" name="Google Shape;92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403" y="914400"/>
            <a:ext cx="3571422" cy="388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7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9B6DB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7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PM 101</a:t>
            </a:r>
            <a:endParaRPr b="0" i="0" sz="1100" u="none" cap="none" strike="noStrike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1" name="Google Shape;351;p7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7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7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6612" y="183549"/>
            <a:ext cx="302675" cy="3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7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7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7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7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7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Pengantar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527" y="914400"/>
            <a:ext cx="2702448" cy="388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73"/>
          <p:cNvSpPr txBox="1"/>
          <p:nvPr/>
        </p:nvSpPr>
        <p:spPr>
          <a:xfrm>
            <a:off x="573575" y="1410827"/>
            <a:ext cx="41148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Detailnya, kita bakal bahas hal-hal berikut ini: </a:t>
            </a:r>
            <a:endParaRPr sz="1600">
              <a:solidFill>
                <a:srgbClr val="7436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73"/>
          <p:cNvSpPr/>
          <p:nvPr/>
        </p:nvSpPr>
        <p:spPr>
          <a:xfrm>
            <a:off x="685800" y="2487100"/>
            <a:ext cx="255900" cy="255900"/>
          </a:xfrm>
          <a:prstGeom prst="ellipse">
            <a:avLst/>
          </a:prstGeom>
          <a:solidFill>
            <a:srgbClr val="F2AB2F"/>
          </a:solidFill>
          <a:ln cap="flat" cmpd="sng" w="9525">
            <a:solidFill>
              <a:srgbClr val="F2AB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6" name="Google Shape;366;p73"/>
          <p:cNvSpPr/>
          <p:nvPr/>
        </p:nvSpPr>
        <p:spPr>
          <a:xfrm>
            <a:off x="685800" y="2836625"/>
            <a:ext cx="255900" cy="255900"/>
          </a:xfrm>
          <a:prstGeom prst="ellipse">
            <a:avLst/>
          </a:prstGeom>
          <a:solidFill>
            <a:srgbClr val="F2AB2F"/>
          </a:solidFill>
          <a:ln cap="flat" cmpd="sng" w="9525">
            <a:solidFill>
              <a:srgbClr val="F2AB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7" name="Google Shape;367;p73"/>
          <p:cNvSpPr txBox="1"/>
          <p:nvPr/>
        </p:nvSpPr>
        <p:spPr>
          <a:xfrm>
            <a:off x="1168875" y="2487100"/>
            <a:ext cx="3468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Pengenalan File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Handle File PDF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Handle File Image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Handle File Video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73"/>
          <p:cNvSpPr/>
          <p:nvPr/>
        </p:nvSpPr>
        <p:spPr>
          <a:xfrm>
            <a:off x="685800" y="3186150"/>
            <a:ext cx="255900" cy="255900"/>
          </a:xfrm>
          <a:prstGeom prst="ellipse">
            <a:avLst/>
          </a:prstGeom>
          <a:solidFill>
            <a:srgbClr val="F2AB2F"/>
          </a:solidFill>
          <a:ln cap="flat" cmpd="sng" w="9525">
            <a:solidFill>
              <a:srgbClr val="F2AB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9" name="Google Shape;369;p73"/>
          <p:cNvSpPr/>
          <p:nvPr/>
        </p:nvSpPr>
        <p:spPr>
          <a:xfrm>
            <a:off x="685800" y="3535675"/>
            <a:ext cx="255900" cy="255900"/>
          </a:xfrm>
          <a:prstGeom prst="ellipse">
            <a:avLst/>
          </a:prstGeom>
          <a:solidFill>
            <a:srgbClr val="F2AB2F"/>
          </a:solidFill>
          <a:ln cap="flat" cmpd="sng" w="9525">
            <a:solidFill>
              <a:srgbClr val="F2AB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0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0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0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0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p10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0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0" name="Google Shape;940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0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109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Buat Method checkPdfAction()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buat fungsi bernama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checkPdfAction()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dalam file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dan masukkan kode seperti di samping.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Kalau udah beres, kita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panggil method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tersebut di dalam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onCreate()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3" name="Google Shape;943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550" y="3571900"/>
            <a:ext cx="3228100" cy="12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550" y="947907"/>
            <a:ext cx="3228100" cy="231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11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11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11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11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p11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1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6" name="Google Shape;95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1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10"/>
          <p:cNvSpPr txBox="1"/>
          <p:nvPr/>
        </p:nvSpPr>
        <p:spPr>
          <a:xfrm>
            <a:off x="484625" y="914400"/>
            <a:ext cx="405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Buat Folder Assets untuk diisi PDF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Karena fungsi pertama yang ingin dibuat adalah membaca file PDF dari assets, tentu aja kita perlu siapin folder assets yang terdapat di dalam project kita.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Dalam skeleton project yang sudah di-download, terdapat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folder assets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dan juga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file PDF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akan digunakan sebagai contoh.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9" name="Google Shape;95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375" y="779000"/>
            <a:ext cx="1647125" cy="228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0" name="Google Shape;960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374" y="3236969"/>
            <a:ext cx="2915201" cy="16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1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1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1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1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11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11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2" name="Google Shape;97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11"/>
          <p:cNvSpPr txBox="1"/>
          <p:nvPr/>
        </p:nvSpPr>
        <p:spPr>
          <a:xfrm>
            <a:off x="484625" y="914400"/>
            <a:ext cx="405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menambah pengetahuan kita, cara untuk membuat folder assets adalah 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Klik kanan pada root project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New Folder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&gt;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Assets Folder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masukkan lah file pdf di dalam sana, di sini kita akan mencoba memasukkan file pdf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Example_PDF_Kotlin_Wikipedia.pdf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5" name="Google Shape;9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825" y="914400"/>
            <a:ext cx="1452201" cy="201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6" name="Google Shape;976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274" y="3106069"/>
            <a:ext cx="2915201" cy="169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1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1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1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1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1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6" name="Google Shape;986;p11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1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8" name="Google Shape;98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12"/>
          <p:cNvSpPr txBox="1"/>
          <p:nvPr/>
        </p:nvSpPr>
        <p:spPr>
          <a:xfrm>
            <a:off x="1656300" y="1297138"/>
            <a:ext cx="58314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Buat Folder Assets untuk diisi PDF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perlu membuat method dengan 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getPdfNameFromAssets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dalam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Utils.kt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seperti yang dibawah ini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👇🏼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1" name="Google Shape;99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450" y="2460871"/>
            <a:ext cx="5349101" cy="19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1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1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1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1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1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11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1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3" name="Google Shape;10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13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5: Tambahkan fungsi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showPdfFromAssets</a:t>
            </a:r>
            <a:endParaRPr b="1" sz="12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Sekarang kita tambahkan kode berikut ke dalam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Method ini nih yang nantinya bertugas untuk mengambil nama file dalam format String dan menggunakan method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fromAssets()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dari library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AndroidPdfViewer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menampilkan PDF.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6" name="Google Shape;100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150" y="1524621"/>
            <a:ext cx="3808499" cy="264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1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1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1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1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1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1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8" name="Google Shape;101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1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14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6: Tambah Method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checkPdfAction</a:t>
            </a:r>
            <a:endParaRPr sz="10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Nah terakhir jangan lupa untuk memanggil method tersebut di dalam method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checkPdfAction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tambahkan kode seperti gambar disamping: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1" name="Google Shape;102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828981"/>
            <a:ext cx="3886201" cy="203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1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1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1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1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11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1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3" name="Google Shape;103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1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15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Fungsi Buka PDF via Assets Selesai~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Yoo, fungsi yang kita buat sudah bisa digunakan.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Yuk kita coba~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36" name="Google Shape;1036;p115"/>
          <p:cNvGrpSpPr/>
          <p:nvPr/>
        </p:nvGrpSpPr>
        <p:grpSpPr>
          <a:xfrm>
            <a:off x="5514025" y="914400"/>
            <a:ext cx="2475717" cy="3861601"/>
            <a:chOff x="5514025" y="914400"/>
            <a:chExt cx="2475717" cy="3861601"/>
          </a:xfrm>
        </p:grpSpPr>
        <p:pic>
          <p:nvPicPr>
            <p:cNvPr id="1037" name="Google Shape;1037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4025" y="914400"/>
              <a:ext cx="2475717" cy="3861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115"/>
            <p:cNvPicPr preferRelativeResize="0"/>
            <p:nvPr/>
          </p:nvPicPr>
          <p:blipFill rotWithShape="1">
            <a:blip r:embed="rId5">
              <a:alphaModFix/>
            </a:blip>
            <a:srcRect b="0" l="0" r="0" t="15618"/>
            <a:stretch/>
          </p:blipFill>
          <p:spPr>
            <a:xfrm>
              <a:off x="5869775" y="1390400"/>
              <a:ext cx="1687500" cy="308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9" name="Google Shape;1039;p115"/>
            <p:cNvPicPr preferRelativeResize="0"/>
            <p:nvPr/>
          </p:nvPicPr>
          <p:blipFill rotWithShape="1">
            <a:blip r:embed="rId5">
              <a:alphaModFix/>
            </a:blip>
            <a:srcRect b="87857" l="0" r="0" t="3651"/>
            <a:stretch/>
          </p:blipFill>
          <p:spPr>
            <a:xfrm>
              <a:off x="5834275" y="1229400"/>
              <a:ext cx="1757149" cy="323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1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1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11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p11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11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1" name="Google Shape;105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1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16"/>
          <p:cNvSpPr txBox="1"/>
          <p:nvPr/>
        </p:nvSpPr>
        <p:spPr>
          <a:xfrm>
            <a:off x="509575" y="914400"/>
            <a:ext cx="3912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Wohoo! KBL alias Keren Banget Loch 😱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Okeh, tadi kita bahas cara proses file dengan Assets, Storage, dan Internet.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 paling ketiga banget nih, kita bahas cara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Handle File PDF di Storage Lo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kal!</a:t>
            </a:r>
            <a:endParaRPr b="1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4" name="Google Shape;1054;p116"/>
          <p:cNvGrpSpPr/>
          <p:nvPr/>
        </p:nvGrpSpPr>
        <p:grpSpPr>
          <a:xfrm>
            <a:off x="4524675" y="979599"/>
            <a:ext cx="4088974" cy="3821000"/>
            <a:chOff x="4524675" y="979599"/>
            <a:chExt cx="4088974" cy="3821000"/>
          </a:xfrm>
        </p:grpSpPr>
        <p:pic>
          <p:nvPicPr>
            <p:cNvPr id="1055" name="Google Shape;1055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24675" y="979599"/>
              <a:ext cx="2447828" cy="382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116"/>
            <p:cNvSpPr/>
            <p:nvPr/>
          </p:nvSpPr>
          <p:spPr>
            <a:xfrm>
              <a:off x="4921025" y="2836900"/>
              <a:ext cx="1577100" cy="4077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7" name="Google Shape;1057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90706" y="979600"/>
              <a:ext cx="2222943" cy="38209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8" name="Google Shape;1058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58814">
            <a:off x="4593077" y="2973175"/>
            <a:ext cx="557626" cy="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11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11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11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1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11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p11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17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Gimana tuh cara panggil PDF dari Storage?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Jadi, kita harus memparsing data menggunakan intent untuk menemukan file yang memiliki format PDF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File yang dipilih nantinya akan ditampilkan dalam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dengan memanggil method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fromUri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3" name="Google Shape;107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025" y="1053300"/>
            <a:ext cx="3350248" cy="367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1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1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1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1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1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3" name="Google Shape;1083;p11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1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1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18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Piih PDF dari Penyimpanan Lokal</a:t>
            </a:r>
            <a:endParaRPr sz="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buat dulu nih sebuah fungsi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selectedPdfFromStorage()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seperti kode di samping: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8" name="Google Shape;1088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677625"/>
            <a:ext cx="3886201" cy="2416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7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7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7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7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7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7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74"/>
          <p:cNvSpPr txBox="1"/>
          <p:nvPr/>
        </p:nvSpPr>
        <p:spPr>
          <a:xfrm>
            <a:off x="4727450" y="914400"/>
            <a:ext cx="38862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Selama menggunakan PC, pasti kamu cukup paham kalau File punya jenis dan formatnya masing-masing.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Nah, File Processing yang dibahas hari ini nggak akan jauh-jauh dari situ. 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 sih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maksudnya File Processing?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24" y="1016925"/>
            <a:ext cx="3612075" cy="37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1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1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1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1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11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1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0" name="Google Shape;110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1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19"/>
          <p:cNvSpPr txBox="1"/>
          <p:nvPr/>
        </p:nvSpPr>
        <p:spPr>
          <a:xfrm>
            <a:off x="1332550" y="1143000"/>
            <a:ext cx="65370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Activity Pemilihan file PDF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juga harus menyiapkan sebuah method yang bertugas untuk mengurus fungsi ketika user memilih file PDF.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Tambahkan kode seperti yang ada di bawah ini.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3" name="Google Shape;110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025" y="2541375"/>
            <a:ext cx="6355950" cy="16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2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2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2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2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2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2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2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2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20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Buat Method untuk Tampilkan PDF</a:t>
            </a:r>
            <a:endParaRPr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perlu membuat sebuah method yang bertugas untuk menampilkan PDF dari Uri yang dikirimkan.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buat sebuah method baru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showPdfFromUri()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Lalu, kita tambahkan seperti kode di samping.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8" name="Google Shape;1118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350" y="1860001"/>
            <a:ext cx="3436299" cy="19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2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2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2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2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" name="Google Shape;1128;p12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2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" name="Google Shape;113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2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21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Tadaa!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Fungsi yang kita buat sudah bisa digunakan. Kita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coba jalankan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aplikasi dan lihat hasilnya seperti apa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😃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Sebelumnya, jangan lupa nih untuk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pastikan dulu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bahwa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mempunyai file PDF ya. Karena kalau nggak punya, pasti nggak bisa menampilkan sesuatu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XD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33" name="Google Shape;1133;p121"/>
          <p:cNvGrpSpPr/>
          <p:nvPr/>
        </p:nvGrpSpPr>
        <p:grpSpPr>
          <a:xfrm>
            <a:off x="5035972" y="919083"/>
            <a:ext cx="3571003" cy="3852247"/>
            <a:chOff x="5035972" y="919083"/>
            <a:chExt cx="3571003" cy="3852247"/>
          </a:xfrm>
        </p:grpSpPr>
        <p:pic>
          <p:nvPicPr>
            <p:cNvPr id="1134" name="Google Shape;1134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5972" y="919083"/>
              <a:ext cx="2578893" cy="3852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5" name="Google Shape;1135;p121"/>
            <p:cNvSpPr txBox="1"/>
            <p:nvPr/>
          </p:nvSpPr>
          <p:spPr>
            <a:xfrm>
              <a:off x="7488575" y="2430000"/>
              <a:ext cx="1118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AB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Dibuka</a:t>
              </a:r>
              <a:endParaRPr b="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AB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dengan </a:t>
              </a:r>
              <a:endParaRPr b="1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AB4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WebView</a:t>
              </a:r>
              <a:endParaRPr b="1">
                <a:solidFill>
                  <a:srgbClr val="FFAB40"/>
                </a:solidFill>
              </a:endParaRPr>
            </a:p>
          </p:txBody>
        </p:sp>
        <p:pic>
          <p:nvPicPr>
            <p:cNvPr id="1136" name="Google Shape;1136;p121"/>
            <p:cNvPicPr preferRelativeResize="0"/>
            <p:nvPr/>
          </p:nvPicPr>
          <p:blipFill rotWithShape="1">
            <a:blip r:embed="rId5">
              <a:alphaModFix/>
            </a:blip>
            <a:srcRect b="84224" l="16277" r="5985" t="11111"/>
            <a:stretch/>
          </p:blipFill>
          <p:spPr>
            <a:xfrm>
              <a:off x="5574118" y="1482320"/>
              <a:ext cx="1578799" cy="196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121"/>
            <p:cNvPicPr preferRelativeResize="0"/>
            <p:nvPr/>
          </p:nvPicPr>
          <p:blipFill rotWithShape="1">
            <a:blip r:embed="rId5">
              <a:alphaModFix/>
            </a:blip>
            <a:srcRect b="90773" l="0" r="0" t="3512"/>
            <a:stretch/>
          </p:blipFill>
          <p:spPr>
            <a:xfrm>
              <a:off x="5368760" y="1204909"/>
              <a:ext cx="1837106" cy="21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121"/>
            <p:cNvPicPr preferRelativeResize="0"/>
            <p:nvPr/>
          </p:nvPicPr>
          <p:blipFill rotWithShape="1">
            <a:blip r:embed="rId5">
              <a:alphaModFix/>
            </a:blip>
            <a:srcRect b="4108" l="16472" r="10768" t="78357"/>
            <a:stretch/>
          </p:blipFill>
          <p:spPr>
            <a:xfrm>
              <a:off x="5554472" y="3664703"/>
              <a:ext cx="1467529" cy="73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121"/>
            <p:cNvPicPr preferRelativeResize="0"/>
            <p:nvPr/>
          </p:nvPicPr>
          <p:blipFill rotWithShape="1">
            <a:blip r:embed="rId5">
              <a:alphaModFix/>
            </a:blip>
            <a:srcRect b="46117" l="13806" r="10585" t="17583"/>
            <a:stretch/>
          </p:blipFill>
          <p:spPr>
            <a:xfrm>
              <a:off x="5582522" y="1678730"/>
              <a:ext cx="1467539" cy="146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21"/>
            <p:cNvPicPr preferRelativeResize="0"/>
            <p:nvPr/>
          </p:nvPicPr>
          <p:blipFill rotWithShape="1">
            <a:blip r:embed="rId5">
              <a:alphaModFix/>
            </a:blip>
            <a:srcRect b="84225" l="16277" r="5985" t="11111"/>
            <a:stretch/>
          </p:blipFill>
          <p:spPr>
            <a:xfrm>
              <a:off x="5515048" y="3433497"/>
              <a:ext cx="1578659" cy="196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p121"/>
            <p:cNvSpPr/>
            <p:nvPr/>
          </p:nvSpPr>
          <p:spPr>
            <a:xfrm>
              <a:off x="5393310" y="1422655"/>
              <a:ext cx="1788000" cy="1897500"/>
            </a:xfrm>
            <a:prstGeom prst="rect">
              <a:avLst/>
            </a:prstGeom>
            <a:noFill/>
            <a:ln cap="flat" cmpd="sng" w="38100">
              <a:solidFill>
                <a:srgbClr val="BABA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42" name="Google Shape;1142;p121"/>
            <p:cNvPicPr preferRelativeResize="0"/>
            <p:nvPr/>
          </p:nvPicPr>
          <p:blipFill rotWithShape="1">
            <a:blip r:embed="rId5">
              <a:alphaModFix/>
            </a:blip>
            <a:srcRect b="0" l="16472" r="10768" t="98302"/>
            <a:stretch/>
          </p:blipFill>
          <p:spPr>
            <a:xfrm>
              <a:off x="5591659" y="4398279"/>
              <a:ext cx="1467529" cy="71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3" name="Google Shape;1143;p121"/>
            <p:cNvSpPr/>
            <p:nvPr/>
          </p:nvSpPr>
          <p:spPr>
            <a:xfrm>
              <a:off x="5393260" y="3343813"/>
              <a:ext cx="1788123" cy="1154978"/>
            </a:xfrm>
            <a:prstGeom prst="rect">
              <a:avLst/>
            </a:prstGeom>
            <a:noFill/>
            <a:ln cap="flat" cmpd="sng" w="38100">
              <a:solidFill>
                <a:srgbClr val="BABA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2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Google Shape;1149;p12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12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Google Shape;1151;p12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p12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3" name="Google Shape;1153;p12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2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5" name="Google Shape;1155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2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22"/>
          <p:cNvSpPr txBox="1"/>
          <p:nvPr/>
        </p:nvSpPr>
        <p:spPr>
          <a:xfrm>
            <a:off x="509575" y="914400"/>
            <a:ext cx="4117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Wuih!! Apa masih happy dan kiyowo?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Kita meluncur ke bahasan keempat, nih. Jangan lesu karena I’ll always be there for you~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Fungsi terakhir adalah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membaca PDF download dari internet.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8" name="Google Shape;1158;p122"/>
          <p:cNvGrpSpPr/>
          <p:nvPr/>
        </p:nvGrpSpPr>
        <p:grpSpPr>
          <a:xfrm>
            <a:off x="4829475" y="914400"/>
            <a:ext cx="3668801" cy="3886198"/>
            <a:chOff x="4600875" y="914400"/>
            <a:chExt cx="3668801" cy="3886198"/>
          </a:xfrm>
        </p:grpSpPr>
        <p:pic>
          <p:nvPicPr>
            <p:cNvPr id="1159" name="Google Shape;1159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0875" y="914400"/>
              <a:ext cx="2489605" cy="3886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0" name="Google Shape;1160;p122"/>
            <p:cNvSpPr/>
            <p:nvPr/>
          </p:nvSpPr>
          <p:spPr>
            <a:xfrm>
              <a:off x="5017500" y="3324775"/>
              <a:ext cx="1595700" cy="362400"/>
            </a:xfrm>
            <a:prstGeom prst="rect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1" name="Google Shape;1161;p1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57275" y="1703625"/>
              <a:ext cx="1912401" cy="304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2" name="Google Shape;1162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58814">
            <a:off x="4797777" y="3360625"/>
            <a:ext cx="557626" cy="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12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2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2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12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2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12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4" name="Google Shape;1174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2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23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Buka PDF dari Internet, gimana caranya?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ita akan download terlebih dahulu file PDF menggunakan sebuah URL atau link menggunakan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PRDownloader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File akan digunakan ini untuk menampilkan file PDF 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dengan menggunakan proses yang sama seperti di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fungsi assets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storage.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Tetapi, di sini kita harus menggunakan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fromFile()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menambahkan tampilan PDF.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7" name="Google Shape;117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775" y="2380275"/>
            <a:ext cx="3481501" cy="9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2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2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2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2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2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7" name="Google Shape;1187;p12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2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9" name="Google Shape;1189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2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124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Inisiasi PRDownloader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Yuk kita buat fungsi untuk download file PDF tersebut!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Inisialisasikan kode berikut di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pada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bagian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onCreate()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92" name="Google Shape;11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775" y="2380275"/>
            <a:ext cx="3481501" cy="9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2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2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2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2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2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12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2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4" name="Google Shape;1204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2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25"/>
          <p:cNvSpPr txBox="1"/>
          <p:nvPr/>
        </p:nvSpPr>
        <p:spPr>
          <a:xfrm>
            <a:off x="484625" y="914400"/>
            <a:ext cx="41421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Buat method Download dari PRDownloader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kita perlu mendownload file dari internet menggunakan method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download()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dari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PRDownloader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Jadi, kita buat dulu nih sebuah fungsi dengan 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downloadPdfFromInternet()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dalam file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PdfViewactivity.kt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Fungsi ini akan mengambil URL, jalur direktori, dan nama file dari file yang akan diunduh. Untuk hal ini, coba tambahkan kode seperti di samping, yaa~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7" name="Google Shape;120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168275"/>
            <a:ext cx="3935101" cy="323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2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2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2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2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7" name="Google Shape;1217;p12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2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9" name="Google Shape;1219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2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26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Tambahkan Fungsi untuk “Download Selesai”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Sekarang kita akan membuat sebuah fungsi untuk menangani ketika download telah selesai atau berhasil.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Coba deh lirik gambar disamping sebentar, ada method yang berwarna ungu.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buat sebuah fungsi dengan 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showPdfFromFile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lalu tambahkan kode seperti di samping.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2" name="Google Shape;122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280706"/>
            <a:ext cx="3886200" cy="3259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2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2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2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2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2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2" name="Google Shape;1232;p12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2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4" name="Google Shape;123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2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27"/>
          <p:cNvSpPr txBox="1"/>
          <p:nvPr/>
        </p:nvSpPr>
        <p:spPr>
          <a:xfrm>
            <a:off x="484625" y="914400"/>
            <a:ext cx="41424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Buat Fungsi </a:t>
            </a:r>
            <a:r>
              <a:rPr b="1" lang="en" sz="12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getRootDirPath()</a:t>
            </a:r>
            <a:endParaRPr sz="6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mendownload PDF dari internet dan membukanya di aplikasi,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membutuhkan URL, nama direktori, dan nama file dari file yang akan didownload.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bisa mendapatkan URL dengan memanggil method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getPdfUrl()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dari kelas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Utils.kt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Sekarang, kita buat sebuah fungsi dengan 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getRootDirPath()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kelas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Utils.kt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yang akan  bertugas untuk mengembalikan direktori root.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7" name="Google Shape;123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625" y="1688309"/>
            <a:ext cx="3474024" cy="231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2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2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2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2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12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2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9" name="Google Shape;1249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2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28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5: Panggil Method untuk Download PDF</a:t>
            </a:r>
            <a:endParaRPr sz="1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Terakhir, kita panggil method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downloadPdfFromInternet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dari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checkPdfAction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PdfViewActivity.kt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Kalau udah, abis itu k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ita coba jalankan aplikasinya. Kita munculkan si PDF satu ini.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Terus, coba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untuk mengganti link PDF yang terdapat pada contoh sebelumnya dengan contoh yang kita punya masing-masing.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2" name="Google Shape;1252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875" y="1871237"/>
            <a:ext cx="2802360" cy="2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7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7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7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7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7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7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5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Jadi apa sih File Processing itu?</a:t>
            </a:r>
            <a:endParaRPr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Pemrosesan File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menggunakan prinsip dimana setiap aplikasi memiliki kemampuan untuk mengolah/membaca sebuah data tersendiri.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Dengan hal tersebut,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Pemrosesan File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akan mempengaruhi efisiensi dan efektifitas user ketika menggunakan aplikasi kita.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625" y="917450"/>
            <a:ext cx="3635720" cy="38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2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2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2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2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2" name="Google Shape;1262;p12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2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4" name="Google Shape;126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29"/>
          <p:cNvSpPr txBox="1"/>
          <p:nvPr/>
        </p:nvSpPr>
        <p:spPr>
          <a:xfrm>
            <a:off x="484625" y="914400"/>
            <a:ext cx="3870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Bimsalabim! Tadaaa! 😃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Empat serangkai dibahas semuanya~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Eitss.. tapi nanti dulu. Kita masih harus 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tambahin settingan-nya supaya makin sempurna.</a:t>
            </a:r>
            <a:endParaRPr b="1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7" name="Google Shape;126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7650" y="1542875"/>
            <a:ext cx="2184601" cy="341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250" y="919950"/>
            <a:ext cx="2545975" cy="326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0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Tambahkan fungsi-fungsi tadi dalam layout setting “Handle PDF”</a:t>
            </a:r>
            <a:endParaRPr b="1" sz="12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kita dandanin yang lainnya, kita kembali lagi pada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PdfHandleActivity.kt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tambahin kode seperti yang ada di samping ya~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4" name="Google Shape;1274;p13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5" name="Google Shape;1275;p13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6" name="Google Shape;1276;p13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3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3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9" name="Google Shape;1279;p13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3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1" name="Google Shape;128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3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3" name="Google Shape;128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25" y="1179776"/>
            <a:ext cx="3840424" cy="36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31"/>
          <p:cNvSpPr txBox="1"/>
          <p:nvPr/>
        </p:nvSpPr>
        <p:spPr>
          <a:xfrm>
            <a:off x="484625" y="1085675"/>
            <a:ext cx="8129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Step 2 :</a:t>
            </a:r>
            <a:endParaRPr b="1" sz="1200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Nah terakhir banget nih, kita tambahin function juga di class MainActivity.kt -nya.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Masukkan seperti kode yang ada di bawah ini~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9" name="Google Shape;1289;p13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3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3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3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3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3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3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6" name="Google Shape;129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3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8" name="Google Shape;129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538" y="2331024"/>
            <a:ext cx="4414924" cy="206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788" y="1137750"/>
            <a:ext cx="1358575" cy="29058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4" name="Google Shape;1304;p13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13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3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13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3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9" name="Google Shape;1309;p13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3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1" name="Google Shape;1311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3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32"/>
          <p:cNvSpPr txBox="1"/>
          <p:nvPr/>
        </p:nvSpPr>
        <p:spPr>
          <a:xfrm>
            <a:off x="573575" y="2408588"/>
            <a:ext cx="22755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semuanya sudah kita masukan, coba jalankan project yang telah dibuat dan coba jalankan masing-masing fitur udah dibuat juga 👉🏻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14" name="Google Shape;1314;p132"/>
          <p:cNvGrpSpPr/>
          <p:nvPr/>
        </p:nvGrpSpPr>
        <p:grpSpPr>
          <a:xfrm>
            <a:off x="2826275" y="923864"/>
            <a:ext cx="2219167" cy="3433067"/>
            <a:chOff x="2826275" y="923864"/>
            <a:chExt cx="2219167" cy="3433067"/>
          </a:xfrm>
        </p:grpSpPr>
        <p:pic>
          <p:nvPicPr>
            <p:cNvPr id="1315" name="Google Shape;1315;p1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6275" y="923864"/>
              <a:ext cx="2219167" cy="3433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132"/>
            <p:cNvPicPr preferRelativeResize="0"/>
            <p:nvPr/>
          </p:nvPicPr>
          <p:blipFill rotWithShape="1">
            <a:blip r:embed="rId6">
              <a:alphaModFix/>
            </a:blip>
            <a:srcRect b="90773" l="0" r="0" t="3512"/>
            <a:stretch/>
          </p:blipFill>
          <p:spPr>
            <a:xfrm>
              <a:off x="3112650" y="1175202"/>
              <a:ext cx="1580850" cy="1940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7" name="Google Shape;1317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5013" y="1203776"/>
            <a:ext cx="1358582" cy="290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8" name="Google Shape;1318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0938" y="975155"/>
            <a:ext cx="1358575" cy="29058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9" name="Google Shape;1319;p132"/>
          <p:cNvSpPr txBox="1"/>
          <p:nvPr/>
        </p:nvSpPr>
        <p:spPr>
          <a:xfrm>
            <a:off x="3047375" y="4469255"/>
            <a:ext cx="19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Dibuka dengan WebView</a:t>
            </a:r>
            <a:endParaRPr b="1" sz="1200"/>
          </a:p>
        </p:txBody>
      </p:sp>
      <p:sp>
        <p:nvSpPr>
          <p:cNvPr id="1320" name="Google Shape;1320;p132"/>
          <p:cNvSpPr txBox="1"/>
          <p:nvPr/>
        </p:nvSpPr>
        <p:spPr>
          <a:xfrm>
            <a:off x="4873316" y="4469255"/>
            <a:ext cx="19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Dibuka dengan Assets</a:t>
            </a:r>
            <a:endParaRPr b="1" sz="1200"/>
          </a:p>
        </p:txBody>
      </p:sp>
      <p:sp>
        <p:nvSpPr>
          <p:cNvPr id="1321" name="Google Shape;1321;p132"/>
          <p:cNvSpPr txBox="1"/>
          <p:nvPr/>
        </p:nvSpPr>
        <p:spPr>
          <a:xfrm>
            <a:off x="6699219" y="4469255"/>
            <a:ext cx="196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Dibuka dengan Internet</a:t>
            </a:r>
            <a:endParaRPr b="1" sz="1200"/>
          </a:p>
        </p:txBody>
      </p:sp>
      <p:grpSp>
        <p:nvGrpSpPr>
          <p:cNvPr id="1322" name="Google Shape;1322;p132"/>
          <p:cNvGrpSpPr/>
          <p:nvPr/>
        </p:nvGrpSpPr>
        <p:grpSpPr>
          <a:xfrm>
            <a:off x="4780769" y="923922"/>
            <a:ext cx="2143971" cy="3432964"/>
            <a:chOff x="5514025" y="914400"/>
            <a:chExt cx="2475717" cy="3861601"/>
          </a:xfrm>
        </p:grpSpPr>
        <p:pic>
          <p:nvPicPr>
            <p:cNvPr id="1323" name="Google Shape;1323;p1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14025" y="914400"/>
              <a:ext cx="2475717" cy="3861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132"/>
            <p:cNvPicPr preferRelativeResize="0"/>
            <p:nvPr/>
          </p:nvPicPr>
          <p:blipFill rotWithShape="1">
            <a:blip r:embed="rId7">
              <a:alphaModFix/>
            </a:blip>
            <a:srcRect b="0" l="0" r="0" t="15618"/>
            <a:stretch/>
          </p:blipFill>
          <p:spPr>
            <a:xfrm>
              <a:off x="5869775" y="1390400"/>
              <a:ext cx="1687500" cy="3084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132"/>
            <p:cNvPicPr preferRelativeResize="0"/>
            <p:nvPr/>
          </p:nvPicPr>
          <p:blipFill rotWithShape="1">
            <a:blip r:embed="rId7">
              <a:alphaModFix/>
            </a:blip>
            <a:srcRect b="87857" l="0" r="0" t="3651"/>
            <a:stretch/>
          </p:blipFill>
          <p:spPr>
            <a:xfrm>
              <a:off x="5834275" y="1229400"/>
              <a:ext cx="1757149" cy="323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6" name="Google Shape;1326;p132"/>
          <p:cNvGrpSpPr/>
          <p:nvPr/>
        </p:nvGrpSpPr>
        <p:grpSpPr>
          <a:xfrm>
            <a:off x="6639212" y="938277"/>
            <a:ext cx="2219167" cy="3433067"/>
            <a:chOff x="5180550" y="902100"/>
            <a:chExt cx="2491486" cy="3886198"/>
          </a:xfrm>
        </p:grpSpPr>
        <p:pic>
          <p:nvPicPr>
            <p:cNvPr id="1327" name="Google Shape;1327;p1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0550" y="902100"/>
              <a:ext cx="2491486" cy="3886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32"/>
            <p:cNvPicPr preferRelativeResize="0"/>
            <p:nvPr/>
          </p:nvPicPr>
          <p:blipFill rotWithShape="1">
            <a:blip r:embed="rId6">
              <a:alphaModFix/>
            </a:blip>
            <a:srcRect b="89846" l="0" r="0" t="3512"/>
            <a:stretch/>
          </p:blipFill>
          <p:spPr>
            <a:xfrm>
              <a:off x="5504150" y="1209375"/>
              <a:ext cx="1774825" cy="255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132"/>
            <p:cNvPicPr preferRelativeResize="0"/>
            <p:nvPr/>
          </p:nvPicPr>
          <p:blipFill rotWithShape="1">
            <a:blip r:embed="rId6">
              <a:alphaModFix/>
            </a:blip>
            <a:srcRect b="4" l="16472" r="10768" t="78357"/>
            <a:stretch/>
          </p:blipFill>
          <p:spPr>
            <a:xfrm>
              <a:off x="5595925" y="3494525"/>
              <a:ext cx="1417800" cy="9132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32"/>
            <p:cNvPicPr preferRelativeResize="0"/>
            <p:nvPr/>
          </p:nvPicPr>
          <p:blipFill rotWithShape="1">
            <a:blip r:embed="rId6">
              <a:alphaModFix/>
            </a:blip>
            <a:srcRect b="84224" l="16277" r="5985" t="11111"/>
            <a:stretch/>
          </p:blipFill>
          <p:spPr>
            <a:xfrm>
              <a:off x="5557850" y="1464650"/>
              <a:ext cx="1690675" cy="219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132"/>
            <p:cNvPicPr preferRelativeResize="0"/>
            <p:nvPr/>
          </p:nvPicPr>
          <p:blipFill rotWithShape="1">
            <a:blip r:embed="rId6">
              <a:alphaModFix/>
            </a:blip>
            <a:srcRect b="46117" l="13806" r="10585" t="17583"/>
            <a:stretch/>
          </p:blipFill>
          <p:spPr>
            <a:xfrm>
              <a:off x="5537474" y="1663574"/>
              <a:ext cx="1417800" cy="1474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132"/>
            <p:cNvPicPr preferRelativeResize="0"/>
            <p:nvPr/>
          </p:nvPicPr>
          <p:blipFill rotWithShape="1">
            <a:blip r:embed="rId6">
              <a:alphaModFix/>
            </a:blip>
            <a:srcRect b="84225" l="16277" r="5985" t="11111"/>
            <a:stretch/>
          </p:blipFill>
          <p:spPr>
            <a:xfrm>
              <a:off x="5557850" y="3261300"/>
              <a:ext cx="1690675" cy="2196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3" name="Google Shape;1333;p132"/>
          <p:cNvPicPr preferRelativeResize="0"/>
          <p:nvPr/>
        </p:nvPicPr>
        <p:blipFill rotWithShape="1">
          <a:blip r:embed="rId6">
            <a:alphaModFix/>
          </a:blip>
          <a:srcRect b="84224" l="16277" r="5985" t="11111"/>
          <a:stretch/>
        </p:blipFill>
        <p:spPr>
          <a:xfrm>
            <a:off x="3238462" y="1421508"/>
            <a:ext cx="1358575" cy="17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32"/>
          <p:cNvPicPr preferRelativeResize="0"/>
          <p:nvPr/>
        </p:nvPicPr>
        <p:blipFill rotWithShape="1">
          <a:blip r:embed="rId6">
            <a:alphaModFix/>
          </a:blip>
          <a:srcRect b="4108" l="16472" r="10768" t="78357"/>
          <a:stretch/>
        </p:blipFill>
        <p:spPr>
          <a:xfrm>
            <a:off x="3272450" y="3366423"/>
            <a:ext cx="1262825" cy="6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132"/>
          <p:cNvPicPr preferRelativeResize="0"/>
          <p:nvPr/>
        </p:nvPicPr>
        <p:blipFill rotWithShape="1">
          <a:blip r:embed="rId6">
            <a:alphaModFix/>
          </a:blip>
          <a:srcRect b="46117" l="13806" r="10585" t="17583"/>
          <a:stretch/>
        </p:blipFill>
        <p:spPr>
          <a:xfrm>
            <a:off x="3296587" y="1596551"/>
            <a:ext cx="1262834" cy="130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132"/>
          <p:cNvPicPr preferRelativeResize="0"/>
          <p:nvPr/>
        </p:nvPicPr>
        <p:blipFill rotWithShape="1">
          <a:blip r:embed="rId6">
            <a:alphaModFix/>
          </a:blip>
          <a:srcRect b="84225" l="16277" r="5985" t="11111"/>
          <a:stretch/>
        </p:blipFill>
        <p:spPr>
          <a:xfrm>
            <a:off x="3238526" y="3160375"/>
            <a:ext cx="1358453" cy="1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32"/>
          <p:cNvSpPr/>
          <p:nvPr/>
        </p:nvSpPr>
        <p:spPr>
          <a:xfrm>
            <a:off x="3133725" y="1389350"/>
            <a:ext cx="1538700" cy="1691100"/>
          </a:xfrm>
          <a:prstGeom prst="rect">
            <a:avLst/>
          </a:prstGeom>
          <a:noFill/>
          <a:ln cap="flat" cmpd="sng" w="381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8" name="Google Shape;1338;p132"/>
          <p:cNvPicPr preferRelativeResize="0"/>
          <p:nvPr/>
        </p:nvPicPr>
        <p:blipFill rotWithShape="1">
          <a:blip r:embed="rId6">
            <a:alphaModFix/>
          </a:blip>
          <a:srcRect b="0" l="16472" r="10768" t="98302"/>
          <a:stretch/>
        </p:blipFill>
        <p:spPr>
          <a:xfrm>
            <a:off x="3304450" y="4020175"/>
            <a:ext cx="1262825" cy="6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32"/>
          <p:cNvSpPr/>
          <p:nvPr/>
        </p:nvSpPr>
        <p:spPr>
          <a:xfrm>
            <a:off x="3133725" y="3080450"/>
            <a:ext cx="1538700" cy="1029300"/>
          </a:xfrm>
          <a:prstGeom prst="rect">
            <a:avLst/>
          </a:prstGeom>
          <a:noFill/>
          <a:ln cap="flat" cmpd="sng" w="3810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3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3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3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3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3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9" name="Google Shape;1349;p13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3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1" name="Google Shape;135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33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Asiik!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Fitur untuk Handle PDF beres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🥳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Sebelum lanjut, kita inget-inget dulu. Pada awal materi, ada tiga format file yang bakal dibahas.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Kalau Handle PDF udah beres, berarti kita lanjut ke file berikutnya, 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Image.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13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4" name="Google Shape;135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475" y="914400"/>
            <a:ext cx="2489605" cy="38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33"/>
          <p:cNvSpPr/>
          <p:nvPr/>
        </p:nvSpPr>
        <p:spPr>
          <a:xfrm>
            <a:off x="5998525" y="2332575"/>
            <a:ext cx="1603200" cy="360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6375" y="1837725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58814">
            <a:off x="5511202" y="2345275"/>
            <a:ext cx="557626" cy="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3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3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3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13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13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7" name="Google Shape;1367;p13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13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9" name="Google Shape;136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3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34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Cara Akses Gambar di Aplikasi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Pastinya kamu nggak asing, kan dengan fitur ini? Biasanya ada di Instagram, Facebook, Whatsapp, dan aplikasi sosial media lainnya.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mengupload atau akses foto, biasanya aplikasi perlu mengakses galeri handphone kita, atau bahkan bisa langsung ambil gambar lewat kamera..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Pasti kepo dong, kok bisa gitu caranya gimana? Yuk simak step by stepnya~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2" name="Google Shape;1372;p134"/>
          <p:cNvPicPr preferRelativeResize="0"/>
          <p:nvPr/>
        </p:nvPicPr>
        <p:blipFill rotWithShape="1">
          <a:blip r:embed="rId4">
            <a:alphaModFix/>
          </a:blip>
          <a:srcRect b="0" l="0" r="15718" t="0"/>
          <a:stretch/>
        </p:blipFill>
        <p:spPr>
          <a:xfrm>
            <a:off x="4727450" y="1362962"/>
            <a:ext cx="3886201" cy="3062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13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13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13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3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2" name="Google Shape;1382;p13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3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4" name="Google Shape;138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3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35"/>
          <p:cNvSpPr txBox="1"/>
          <p:nvPr/>
        </p:nvSpPr>
        <p:spPr>
          <a:xfrm>
            <a:off x="484625" y="914400"/>
            <a:ext cx="4065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Buat Activity Baru untuk Handle Gambar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akan lanjutkan pembuatan activity dari layout “File Processing” sebelumnya.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Buatlah sebuah activity baru lagi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ImageHandleActivity.kt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setelah itu kita perlu dandani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layoutnya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terlebih dahulu.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Tambahkan syntax seperti di samping 👉🏻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7" name="Google Shape;138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50" y="914400"/>
            <a:ext cx="3227160" cy="388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3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13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13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13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13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13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9" name="Google Shape;1399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3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136"/>
          <p:cNvSpPr txBox="1"/>
          <p:nvPr/>
        </p:nvSpPr>
        <p:spPr>
          <a:xfrm>
            <a:off x="496625" y="1249650"/>
            <a:ext cx="8117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Aktifkan Permission akses Kamera HP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kita tambahkan permission dibawah ini supaya dapat membuka kamera handphone kita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2" name="Google Shape;140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088" y="2173775"/>
            <a:ext cx="6467826" cy="14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3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3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3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13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13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p13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13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4" name="Google Shape;141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13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137"/>
          <p:cNvSpPr txBox="1"/>
          <p:nvPr/>
        </p:nvSpPr>
        <p:spPr>
          <a:xfrm>
            <a:off x="484625" y="914400"/>
            <a:ext cx="8129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Buat Fungsi Request User Permission untuk Kamera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Balik lagi ke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ImageHandleActivity.kt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sini, kita akan membuat terlebih dahulu function untuk meminta user mengijinkan permission yang kita ajukan.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7" name="Google Shape;1417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387" y="2025750"/>
            <a:ext cx="4159225" cy="2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13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3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13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13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3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13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9" name="Google Shape;142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3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38"/>
          <p:cNvSpPr txBox="1"/>
          <p:nvPr/>
        </p:nvSpPr>
        <p:spPr>
          <a:xfrm>
            <a:off x="878350" y="914400"/>
            <a:ext cx="73632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Buat Fungsi Request User Permission untuk Kamera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 sini perlu menambahkan function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isGranted()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yang berfungsi untuk memberitahu kita apakah user sudah memberikan ijin atau belum.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Jika user tidak memberikan ijin, maka function </a:t>
            </a:r>
            <a:r>
              <a:rPr b="1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showPermissionDeniedDialog()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akan dijalankan.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2" name="Google Shape;143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00" y="2037900"/>
            <a:ext cx="4300101" cy="276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38"/>
          <p:cNvSpPr/>
          <p:nvPr/>
        </p:nvSpPr>
        <p:spPr>
          <a:xfrm>
            <a:off x="878350" y="2329975"/>
            <a:ext cx="1118400" cy="137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38"/>
          <p:cNvSpPr txBox="1"/>
          <p:nvPr/>
        </p:nvSpPr>
        <p:spPr>
          <a:xfrm>
            <a:off x="5517100" y="2309400"/>
            <a:ext cx="2776500" cy="800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Function isGranted() akan me-return value Boolean yang menandakan function tersebut sudah diijinkan oleh user atau belum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138"/>
          <p:cNvSpPr txBox="1"/>
          <p:nvPr/>
        </p:nvSpPr>
        <p:spPr>
          <a:xfrm>
            <a:off x="5517100" y="3574700"/>
            <a:ext cx="2776500" cy="492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Jika permission ditolak, akan memanggil function ini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138"/>
          <p:cNvSpPr/>
          <p:nvPr/>
        </p:nvSpPr>
        <p:spPr>
          <a:xfrm>
            <a:off x="1401725" y="3554700"/>
            <a:ext cx="1364700" cy="137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7" name="Google Shape;1437;p138"/>
          <p:cNvCxnSpPr>
            <a:stCxn id="1433" idx="3"/>
            <a:endCxn id="1434" idx="1"/>
          </p:cNvCxnSpPr>
          <p:nvPr/>
        </p:nvCxnSpPr>
        <p:spPr>
          <a:xfrm>
            <a:off x="1996750" y="2398525"/>
            <a:ext cx="3520500" cy="311100"/>
          </a:xfrm>
          <a:prstGeom prst="bentConnector3">
            <a:avLst>
              <a:gd fmla="val 91704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8" name="Google Shape;1438;p138"/>
          <p:cNvCxnSpPr>
            <a:stCxn id="1436" idx="3"/>
            <a:endCxn id="1435" idx="1"/>
          </p:cNvCxnSpPr>
          <p:nvPr/>
        </p:nvCxnSpPr>
        <p:spPr>
          <a:xfrm>
            <a:off x="2766425" y="3623250"/>
            <a:ext cx="2750700" cy="197700"/>
          </a:xfrm>
          <a:prstGeom prst="bentConnector3">
            <a:avLst>
              <a:gd fmla="val 89683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7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7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7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9" name="Google Shape;409;p7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7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76"/>
          <p:cNvSpPr txBox="1"/>
          <p:nvPr/>
        </p:nvSpPr>
        <p:spPr>
          <a:xfrm>
            <a:off x="4727450" y="914400"/>
            <a:ext cx="3862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Penerapan File Processing ini udah sering kamu temui dalam keseharian, lho~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Beberapa contoh penerapan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dalam sebuah aplikasi yaitu seperti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pembaca PDF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Microsoft Office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Nah, sebagaimana fungsi File Processing berjalan, aplikasi yang disebutkan itu dapat mengelola file tertentu yang nantinya digunakan oleh user untuk perihal lain.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952450"/>
            <a:ext cx="3748651" cy="381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13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13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3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7" name="Google Shape;1447;p13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8" name="Google Shape;1448;p13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9" name="Google Shape;1449;p13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0" name="Google Shape;145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3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39"/>
          <p:cNvSpPr txBox="1"/>
          <p:nvPr/>
        </p:nvSpPr>
        <p:spPr>
          <a:xfrm>
            <a:off x="865750" y="914400"/>
            <a:ext cx="73587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5: Buat Method untuk Dialog saat Permission di tolak User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Ketika user menolak semua cara untuk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mengizinkan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kita mengakses permission yang dinginkan, cara terakhir untuk “membujuk” user adalah dengan menginfokan kalau permission ini dibutuhkan aplikasi.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dapat menyarankan user untuk mengaktifkannya di “App Settings”.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3" name="Google Shape;145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5463" y="2207375"/>
            <a:ext cx="4153073" cy="252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4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14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14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14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4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14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4" name="Google Shape;1464;p14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5" name="Google Shape;146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4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140"/>
          <p:cNvSpPr txBox="1"/>
          <p:nvPr/>
        </p:nvSpPr>
        <p:spPr>
          <a:xfrm>
            <a:off x="484625" y="914400"/>
            <a:ext cx="4142400" cy="3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6: Buat Fungsi Dialog Opsi “Gallery or Camera?”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Ketika semua permission diberikan oleh user, Kita perlu menambahkan fungsi Dialog yang memberikan opsi pada user: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“Manakah yang akan dibuka, apakah Gallery atau Camera?”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Buatlah function dengan sintaks di samping.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8" name="Google Shape;146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450" y="2055700"/>
            <a:ext cx="3784200" cy="16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41"/>
          <p:cNvSpPr txBox="1"/>
          <p:nvPr/>
        </p:nvSpPr>
        <p:spPr>
          <a:xfrm>
            <a:off x="484625" y="914400"/>
            <a:ext cx="31359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7: Buat Fungsi untuk </a:t>
            </a: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Buka Gallery dan </a:t>
            </a: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Menampilkan Data Gambar dan 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Perlu diketahui bahwa ketika membuka sebuah gallery atau camera, kita membutuhkan function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activityResult()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untuk mendapatkan data dari gallery.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Setelahnya, kita juga perlu tambahkan function untuk membuka gallery.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Untuk hal ini, 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ambahkan variable seperti disamping, dibawah fungsi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chooseImageDialog()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sebelumnya.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 untuk mendapatkan data dari gallery kita sudah jadi deh~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4" name="Google Shape;1474;p14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14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14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14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14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4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4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1" name="Google Shape;1481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4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3" name="Google Shape;148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625" y="1842901"/>
            <a:ext cx="5018500" cy="2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41"/>
          <p:cNvSpPr/>
          <p:nvPr/>
        </p:nvSpPr>
        <p:spPr>
          <a:xfrm>
            <a:off x="3941102" y="2232275"/>
            <a:ext cx="4879800" cy="72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41"/>
          <p:cNvSpPr/>
          <p:nvPr/>
        </p:nvSpPr>
        <p:spPr>
          <a:xfrm>
            <a:off x="3941102" y="3061152"/>
            <a:ext cx="2285400" cy="7671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41"/>
          <p:cNvSpPr txBox="1"/>
          <p:nvPr/>
        </p:nvSpPr>
        <p:spPr>
          <a:xfrm>
            <a:off x="5208600" y="1404875"/>
            <a:ext cx="2344800" cy="33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Menampilkan data dari gallery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7" name="Google Shape;1487;p141"/>
          <p:cNvSpPr txBox="1"/>
          <p:nvPr/>
        </p:nvSpPr>
        <p:spPr>
          <a:xfrm>
            <a:off x="5599801" y="4148025"/>
            <a:ext cx="1562400" cy="3387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Membuka Gallery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88" name="Google Shape;1488;p141"/>
          <p:cNvCxnSpPr>
            <a:stCxn id="1484" idx="0"/>
            <a:endCxn id="1486" idx="2"/>
          </p:cNvCxnSpPr>
          <p:nvPr/>
        </p:nvCxnSpPr>
        <p:spPr>
          <a:xfrm rot="-5400000">
            <a:off x="6136952" y="1987625"/>
            <a:ext cx="488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9" name="Google Shape;1489;p141"/>
          <p:cNvCxnSpPr>
            <a:stCxn id="1485" idx="3"/>
            <a:endCxn id="1487" idx="0"/>
          </p:cNvCxnSpPr>
          <p:nvPr/>
        </p:nvCxnSpPr>
        <p:spPr>
          <a:xfrm>
            <a:off x="6226502" y="3444702"/>
            <a:ext cx="154500" cy="7032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14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4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14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14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4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9" name="Google Shape;1499;p14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14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1" name="Google Shape;150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4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42"/>
          <p:cNvSpPr txBox="1"/>
          <p:nvPr/>
        </p:nvSpPr>
        <p:spPr>
          <a:xfrm>
            <a:off x="484625" y="914400"/>
            <a:ext cx="3525900" cy="3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8: Buat Fungsi untuk Handle Data dari Kamera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akses galeri,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tambahkan fungsi supaya aplikasi bisa membuka kamera dan mendapatkan data dari hasil jepretan kamera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kita.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ambahkan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juga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variable activityResult-nya untuk camera dengan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cameraResult()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seperti pada kode disamping.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4" name="Google Shape;150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250" y="1443838"/>
            <a:ext cx="4334023" cy="28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42"/>
          <p:cNvSpPr/>
          <p:nvPr/>
        </p:nvSpPr>
        <p:spPr>
          <a:xfrm>
            <a:off x="4349375" y="1718750"/>
            <a:ext cx="4186500" cy="873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3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143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43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43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43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143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143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7" name="Google Shape;151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43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143"/>
          <p:cNvSpPr txBox="1"/>
          <p:nvPr/>
        </p:nvSpPr>
        <p:spPr>
          <a:xfrm>
            <a:off x="484625" y="914400"/>
            <a:ext cx="3525900" cy="38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Dibawahnya, tambah function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handleCameraImage()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meng-handle data dari kamera supaya ditampilkan pada “imageView”.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Jika sudah, terakhir kita tambahkan function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openCamera()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untuk membuka camera.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0" name="Google Shape;152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250" y="1443838"/>
            <a:ext cx="4334023" cy="28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43"/>
          <p:cNvSpPr/>
          <p:nvPr/>
        </p:nvSpPr>
        <p:spPr>
          <a:xfrm>
            <a:off x="4373826" y="2696900"/>
            <a:ext cx="2581500" cy="72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43"/>
          <p:cNvSpPr/>
          <p:nvPr/>
        </p:nvSpPr>
        <p:spPr>
          <a:xfrm>
            <a:off x="4373825" y="3468800"/>
            <a:ext cx="2807700" cy="727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44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144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144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144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144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2" name="Google Shape;1532;p144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144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4" name="Google Shape;153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44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144"/>
          <p:cNvSpPr txBox="1"/>
          <p:nvPr/>
        </p:nvSpPr>
        <p:spPr>
          <a:xfrm>
            <a:off x="484625" y="914400"/>
            <a:ext cx="4142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9: Selesai! Coba aplikasinya~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Sudah lengkap semua function yang kita perlukan, terakhir kita tambahkan action pada MainActivity.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Kalau udah,  kita coba jalankan aplikasi kita~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7" name="Google Shape;153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2072867"/>
            <a:ext cx="3886198" cy="161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275" y="914400"/>
            <a:ext cx="2489599" cy="38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4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14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14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14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145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sz="1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4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4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0" name="Google Shape;1550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45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Fitur untuk Handle Image sampai ujung bahasan~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Terakhir bingit, kita belajar membuat fitur untuk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membuka dan menampilkan Video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dari kamera dan galeri kita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😃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2" name="Google Shape;1552;p14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3" name="Google Shape;1553;p145"/>
          <p:cNvSpPr/>
          <p:nvPr/>
        </p:nvSpPr>
        <p:spPr>
          <a:xfrm>
            <a:off x="5945075" y="2835750"/>
            <a:ext cx="1603200" cy="3606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4" name="Google Shape;1554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425" y="1827250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3425" y="2331500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58814">
            <a:off x="5511202" y="2878675"/>
            <a:ext cx="557626" cy="8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46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146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46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146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46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146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46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8" name="Google Shape;1568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69" name="Google Shape;1569;p146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146"/>
          <p:cNvSpPr txBox="1"/>
          <p:nvPr/>
        </p:nvSpPr>
        <p:spPr>
          <a:xfrm>
            <a:off x="484625" y="914400"/>
            <a:ext cx="3943200" cy="3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Biar aplikasi bisa akses video, gimana caranya?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Kamu juga pasti familiar dengan fitur yang satu ini. Fitur yang sedang heboh-hebohnya di media sosial, terutama kalau kita ngomongin Youtube dan Tiktok~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Supaya rasa ingin tahu kita bisa terjawab, kita simak langsung yuk langkah-langkahnya~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1" name="Google Shape;157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300" y="951375"/>
            <a:ext cx="3800350" cy="3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4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14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4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9" name="Google Shape;1579;p14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4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1" name="Google Shape;1581;p14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14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3" name="Google Shape;1583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4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47"/>
          <p:cNvSpPr txBox="1"/>
          <p:nvPr/>
        </p:nvSpPr>
        <p:spPr>
          <a:xfrm>
            <a:off x="482075" y="914400"/>
            <a:ext cx="39459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1: Buat Activity dan Layout untuk Handle Video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Buatlah sebuah activity baru lagi dengan nama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VideoHandleActivity.kt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Kalau udah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kita perlu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dandani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layoutnya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terlebih dahulu. Untuk melakukan hal tersebut, tambahkan syntax seperti di samping.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6" name="Google Shape;158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1437075"/>
            <a:ext cx="3945776" cy="316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4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14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14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14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14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4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14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8" name="Google Shape;159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14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148"/>
          <p:cNvSpPr txBox="1"/>
          <p:nvPr/>
        </p:nvSpPr>
        <p:spPr>
          <a:xfrm>
            <a:off x="1253975" y="997650"/>
            <a:ext cx="68802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2: Buat Variable untuk panggil Exoplayer dan Link video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Setelah itu kita balik lagi ke class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HandleActivity.kt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di sini kita membuat variable global untuk menggunakan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ExoPlayer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dan juga yang menampung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videoUrl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Selanjutnya pada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onCreate()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kita buat sebuah function dengan nama 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initExoPlayer()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seperti di bawah ini: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1" name="Google Shape;160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375" y="2343075"/>
            <a:ext cx="5925250" cy="24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52F67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7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7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77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77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7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77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77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7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7"/>
          <p:cNvSpPr txBox="1"/>
          <p:nvPr/>
        </p:nvSpPr>
        <p:spPr>
          <a:xfrm>
            <a:off x="4727450" y="914400"/>
            <a:ext cx="3886200" cy="38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onsep File Processing pada Android berarti memahami jika aplikasi dapat membaca variasi format File. 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Eits.. nggak sekedar itu. Format File ini juga perlu ditinjau lebih detail lagi.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Untuk itu, k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ita bedah dulu… </a:t>
            </a:r>
            <a:r>
              <a:rPr b="1" lang="en">
                <a:solidFill>
                  <a:srgbClr val="F2AB2F"/>
                </a:solidFill>
                <a:latin typeface="Montserrat"/>
                <a:ea typeface="Montserrat"/>
                <a:cs typeface="Montserrat"/>
                <a:sym typeface="Montserrat"/>
              </a:rPr>
              <a:t>Apa sih yang dimaksud File?</a:t>
            </a:r>
            <a:endParaRPr b="1">
              <a:solidFill>
                <a:srgbClr val="F2AB2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914400"/>
            <a:ext cx="2829435" cy="38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49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149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149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149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49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1" name="Google Shape;1611;p149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149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3" name="Google Shape;1613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49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49"/>
          <p:cNvSpPr txBox="1"/>
          <p:nvPr/>
        </p:nvSpPr>
        <p:spPr>
          <a:xfrm>
            <a:off x="484625" y="914400"/>
            <a:ext cx="41424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3: Lengkapi Fungsi ExoPlayer untuk menampilkan Video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Nah, function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ExoPlayer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bertugas untuk menyiapkan exoPlayer supaya bisa menampilkan video.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Tambahkan sintaks seperti gambar berikut 👉🏻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6" name="Google Shape;1616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50" y="908926"/>
            <a:ext cx="3886202" cy="38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50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150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50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150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150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6" name="Google Shape;1626;p150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50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50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150"/>
          <p:cNvSpPr txBox="1"/>
          <p:nvPr/>
        </p:nvSpPr>
        <p:spPr>
          <a:xfrm>
            <a:off x="484625" y="914400"/>
            <a:ext cx="8129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4: Atur Lifecycle Fungsi exoPlayer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Terakhir pada activity lifecycle, kita juga perlu mengatur function exoPlayer supaya tetap berjalan walaupun pernah digunakan.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1" name="Google Shape;1631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750" y="1760050"/>
            <a:ext cx="2335897" cy="304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500" y="2409230"/>
            <a:ext cx="2335900" cy="2391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3" name="Google Shape;1633;p150"/>
          <p:cNvCxnSpPr>
            <a:stCxn id="1631" idx="2"/>
            <a:endCxn id="1632" idx="0"/>
          </p:cNvCxnSpPr>
          <p:nvPr/>
        </p:nvCxnSpPr>
        <p:spPr>
          <a:xfrm rot="-5400000">
            <a:off x="3373449" y="1505551"/>
            <a:ext cx="2391300" cy="4198800"/>
          </a:xfrm>
          <a:prstGeom prst="bentConnector5">
            <a:avLst>
              <a:gd fmla="val -4334" name="adj1"/>
              <a:gd fmla="val 49999" name="adj2"/>
              <a:gd fmla="val 109961" name="adj3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51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51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51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51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151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3" name="Google Shape;1643;p151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151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5" name="Google Shape;164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51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51"/>
          <p:cNvSpPr txBox="1"/>
          <p:nvPr/>
        </p:nvSpPr>
        <p:spPr>
          <a:xfrm>
            <a:off x="484625" y="1164375"/>
            <a:ext cx="81291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Step 5: Tambahkan Method Action dan Ujicoba</a:t>
            </a:r>
            <a:endParaRPr b="1" sz="12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Sudah lengkap semua function yang diperlukan, terakhir tambahkan action pada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MainActivity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Kalau sudah selesai, kita coba jalankan aplikasi kita~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8" name="Google Shape;1648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000" y="2258900"/>
            <a:ext cx="4639994" cy="21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52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152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52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52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152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152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52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0" name="Google Shape;1660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52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152"/>
          <p:cNvSpPr txBox="1"/>
          <p:nvPr/>
        </p:nvSpPr>
        <p:spPr>
          <a:xfrm>
            <a:off x="484625" y="914400"/>
            <a:ext cx="4142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Horeee, sudah kita coba semua~</a:t>
            </a:r>
            <a:endParaRPr b="1" sz="1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Akhirnya lengkap sudah contoh aplikasi yang dapat menghandle beberapa file yang sering digunakan pada Android.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Untuk project lengkapnya dapat kita lihat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di sini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https://github.com/Abikayusri/MyFileProcessingPractice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63" name="Google Shape;1663;p152"/>
          <p:cNvGrpSpPr/>
          <p:nvPr/>
        </p:nvGrpSpPr>
        <p:grpSpPr>
          <a:xfrm>
            <a:off x="4836225" y="988625"/>
            <a:ext cx="3863051" cy="3811973"/>
            <a:chOff x="4836225" y="988625"/>
            <a:chExt cx="3863051" cy="3811973"/>
          </a:xfrm>
        </p:grpSpPr>
        <p:grpSp>
          <p:nvGrpSpPr>
            <p:cNvPr id="1664" name="Google Shape;1664;p152"/>
            <p:cNvGrpSpPr/>
            <p:nvPr/>
          </p:nvGrpSpPr>
          <p:grpSpPr>
            <a:xfrm>
              <a:off x="6279350" y="988625"/>
              <a:ext cx="2419925" cy="3777449"/>
              <a:chOff x="5136350" y="988625"/>
              <a:chExt cx="2419925" cy="3777449"/>
            </a:xfrm>
          </p:grpSpPr>
          <p:pic>
            <p:nvPicPr>
              <p:cNvPr id="1665" name="Google Shape;1665;p1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136350" y="988625"/>
                <a:ext cx="2419925" cy="37774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6" name="Google Shape;1666;p1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62625" y="1859625"/>
                <a:ext cx="428050" cy="428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7" name="Google Shape;1667;p1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62625" y="2357725"/>
                <a:ext cx="428050" cy="428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8" name="Google Shape;1668;p1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62625" y="2808200"/>
                <a:ext cx="428050" cy="428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69" name="Google Shape;1669;p1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36225" y="1348725"/>
              <a:ext cx="2140550" cy="34518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53"/>
          <p:cNvSpPr txBox="1"/>
          <p:nvPr/>
        </p:nvSpPr>
        <p:spPr>
          <a:xfrm>
            <a:off x="914400" y="1013550"/>
            <a:ext cx="73152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Saatnya kita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Quiz!</a:t>
            </a:r>
            <a:endParaRPr b="1" sz="300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5" name="Google Shape;1675;p153"/>
          <p:cNvPicPr preferRelativeResize="0"/>
          <p:nvPr/>
        </p:nvPicPr>
        <p:blipFill rotWithShape="1">
          <a:blip r:embed="rId3">
            <a:alphaModFix/>
          </a:blip>
          <a:srcRect b="35463" l="16341" r="18912" t="0"/>
          <a:stretch/>
        </p:blipFill>
        <p:spPr>
          <a:xfrm>
            <a:off x="2421325" y="2177750"/>
            <a:ext cx="3903698" cy="296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54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1" name="Google Shape;1681;p154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 yang dimaksud dengan File Processing?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proses dimana setiap aplikasi memiliki kemampuan untuk mengolah/membaca sebuah data tersendiri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file yang dapat memproses sesuatu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proses yang menggunakan sebuah file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155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7" name="Google Shape;1687;p155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1) Apa yang dimaksud dengan File Processing?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proses dimana setiap aplikasi memiliki kemampuan untuk mengolah/membaca sebuah data tersendiri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file yang dapat memproses sesuatu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proses yang menggunakan sebuah file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88" name="Google Shape;1688;p155"/>
          <p:cNvSpPr/>
          <p:nvPr/>
        </p:nvSpPr>
        <p:spPr>
          <a:xfrm>
            <a:off x="685800" y="3965850"/>
            <a:ext cx="7772400" cy="8349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 merupakan sebuah proses yang menggunakan prinsip setiap aplikasi memiliki kemampuan untuk mengolah/membaca sebuah data tersendiri. </a:t>
            </a:r>
            <a:endParaRPr b="1" sz="12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56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4" name="Google Shape;1694;p156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2)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Apa yang dimaksud dengan File?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kertas yang dimasukkan ke dalam binder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fakta mentah yang belum diolah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Kumpulan data dan informasi yang saling berhubungan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57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0" name="Google Shape;1700;p157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Apa yang dimaksud dengan File?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kertas yang dimasukkan ke dalam binder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Sebuah fakta mentah yang belum diolah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Kumpulan data dan informasi yang saling berhubungan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01" name="Google Shape;1701;p157"/>
          <p:cNvSpPr/>
          <p:nvPr/>
        </p:nvSpPr>
        <p:spPr>
          <a:xfrm>
            <a:off x="685800" y="3965850"/>
            <a:ext cx="7772400" cy="8349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File atau Berkas merupakan kumpulan data dan informasi yang saling berhubungan dan juga tersimpan di dalam sebuah ruang penyimpanan sekunder. Biasanya file juga diartikan sebagai arsip.</a:t>
            </a:r>
            <a:endParaRPr b="1" sz="12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58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7" name="Google Shape;1707;p158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3)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Berikut adalah jenis-jenis file yang benar bisa diproses dalam aplikasi adalah ....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Sistem, File Suara, File Gambar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Gambar, File Kertas, File Video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Suara, File Data, File Informasi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8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8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78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78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78"/>
          <p:cNvSpPr txBox="1"/>
          <p:nvPr/>
        </p:nvSpPr>
        <p:spPr>
          <a:xfrm>
            <a:off x="573578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FILE PROCESSING</a:t>
            </a:r>
            <a:endParaRPr b="1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78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78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78"/>
          <p:cNvSpPr txBox="1"/>
          <p:nvPr/>
        </p:nvSpPr>
        <p:spPr>
          <a:xfrm>
            <a:off x="509575" y="914400"/>
            <a:ext cx="4117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Apa itu file?</a:t>
            </a:r>
            <a:endParaRPr b="1" sz="1000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File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atau dalam bahasa Indonesianya disebut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berkas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merupakan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kumpulan data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informasi yang saling berhubungan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dan juga tersimpan di dalam sebuah ruang penyimpanan sekunder.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Biasanya file juga diartikan sebagai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arsip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atau </a:t>
            </a:r>
            <a:r>
              <a:rPr b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yang tersimpan dalam bentuk digital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78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175" y="1685350"/>
            <a:ext cx="3756777" cy="23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59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159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3) Berikut adalah jenis-jenis file yang benar bisa diproses dalam aplikasi adalah ....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Sistem, File Suara, File Gambar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Gambar, File Kertas, File Video</a:t>
            </a:r>
            <a:endParaRPr sz="1200">
              <a:solidFill>
                <a:srgbClr val="A667A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SemiBold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File Suara, File Data, File Informasi</a:t>
            </a:r>
            <a:endParaRPr sz="1200">
              <a:solidFill>
                <a:srgbClr val="A667A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4" name="Google Shape;1714;p159"/>
          <p:cNvSpPr/>
          <p:nvPr/>
        </p:nvSpPr>
        <p:spPr>
          <a:xfrm>
            <a:off x="685800" y="3965850"/>
            <a:ext cx="7772400" cy="8349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Pada materi sebelumnya kita telah mempelajari bahwa file memiliki beberapa jenis. Diantaranya file sistem, file video, file dokumen, file suara, dan file gambar.</a:t>
            </a:r>
            <a:endParaRPr b="1" sz="12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60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0" name="Google Shape;1720;p160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Bagaimana cara termudah untuk menampilkan PDF di Android?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AndroidPdfViewer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WebView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ViewModel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61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61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4) Bagaimana cara termudah untuk menampilkan PDF di Android?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AndroidPdfViewer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WebView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Menggunakan ViewModel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7" name="Google Shape;1727;p161"/>
          <p:cNvSpPr/>
          <p:nvPr/>
        </p:nvSpPr>
        <p:spPr>
          <a:xfrm>
            <a:off x="685800" y="3965850"/>
            <a:ext cx="7772400" cy="8349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Cara termudah untuk menampilkan PDF di Android adalah dengan menggunakan WebView. Hanya saja kekurangan dari menggunakan WebView adalah pengaruh koneksi internet akan menyebabkan hasil menjadi lama muncul.</a:t>
            </a:r>
            <a:endParaRPr b="1" sz="12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162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3" name="Google Shape;1733;p162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Method yang dipanggil pada Main thread sebelum proses asynchronous dijalankan adalah ….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ViewerPdfAndroid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AndroidPdfViewer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NitroPdf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63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163"/>
          <p:cNvSpPr txBox="1"/>
          <p:nvPr/>
        </p:nvSpPr>
        <p:spPr>
          <a:xfrm>
            <a:off x="685800" y="118872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5) Method yang dipanggil pada Main thread sebelum proses asynchronous dijalankan adalah ….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ViewerPdfAndroid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AndroidPdfViewer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A667A5"/>
              </a:buClr>
              <a:buSzPts val="1200"/>
              <a:buFont typeface="Montserrat Medium"/>
              <a:buAutoNum type="alphaUcPeriod"/>
            </a:pPr>
            <a:r>
              <a:rPr lang="en" sz="1200">
                <a:solidFill>
                  <a:srgbClr val="A667A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NitroPdf</a:t>
            </a:r>
            <a:endParaRPr sz="1200">
              <a:solidFill>
                <a:srgbClr val="A667A5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40" name="Google Shape;1740;p163"/>
          <p:cNvSpPr/>
          <p:nvPr/>
        </p:nvSpPr>
        <p:spPr>
          <a:xfrm>
            <a:off x="685800" y="3965850"/>
            <a:ext cx="7772400" cy="8349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33572"/>
                </a:solidFill>
                <a:latin typeface="Montserrat"/>
                <a:ea typeface="Montserrat"/>
                <a:cs typeface="Montserrat"/>
                <a:sym typeface="Montserrat"/>
              </a:rPr>
              <a:t>Untuk membantu kita menampilkan file PDF di Android. Kita dapat menggunakan bantuan library yaitu AndroidPdfViewer.</a:t>
            </a:r>
            <a:endParaRPr b="1" sz="1200">
              <a:solidFill>
                <a:srgbClr val="7335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64"/>
          <p:cNvSpPr txBox="1"/>
          <p:nvPr>
            <p:ph idx="12" type="sldNum"/>
          </p:nvPr>
        </p:nvSpPr>
        <p:spPr>
          <a:xfrm>
            <a:off x="8382000" y="464820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6" name="Google Shape;1746;p164"/>
          <p:cNvSpPr txBox="1"/>
          <p:nvPr>
            <p:ph type="title"/>
          </p:nvPr>
        </p:nvSpPr>
        <p:spPr>
          <a:xfrm>
            <a:off x="685800" y="246888"/>
            <a:ext cx="4572000" cy="255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Referensi dan bacaan lebih lanjut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7" name="Google Shape;1747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796" y="1097113"/>
            <a:ext cx="2743199" cy="351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64"/>
          <p:cNvSpPr txBox="1"/>
          <p:nvPr/>
        </p:nvSpPr>
        <p:spPr>
          <a:xfrm>
            <a:off x="484625" y="914425"/>
            <a:ext cx="41199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600">
                <a:solidFill>
                  <a:srgbClr val="74367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Referensi dan bacaan lebih lanjut~</a:t>
            </a:r>
            <a:endParaRPr b="1" sz="1600">
              <a:solidFill>
                <a:srgbClr val="74367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AutoNum type="arabicPeriod"/>
            </a:pP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open a PDF file in Android programmatically?</a:t>
            </a: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endParaRPr sz="10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06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AutoNum type="arabicPeriod"/>
            </a:pP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- barteksc/AndroidPdfViewer: Android view for displaying PDFs rendered with PdfiumAndroid</a:t>
            </a: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0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06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AutoNum type="arabicPeriod"/>
            </a:pP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File | Android Developers</a:t>
            </a: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0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06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AutoNum type="arabicPeriod"/>
            </a:pP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File Processing</a:t>
            </a: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20650" lvl="0" marL="17145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Montserrat Medium"/>
              <a:buAutoNum type="arabicPeriod"/>
            </a:pP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SISTEM BASIS DATA TERDISTRIBUSI | aellyas</a:t>
            </a:r>
            <a:r>
              <a:rPr lang="en" sz="10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0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3673"/>
        </a:solidFill>
      </p:bgPr>
    </p:bg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65"/>
          <p:cNvSpPr txBox="1"/>
          <p:nvPr/>
        </p:nvSpPr>
        <p:spPr>
          <a:xfrm>
            <a:off x="465575" y="914400"/>
            <a:ext cx="4112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Nah, selesai sudah pembahasan kita di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Chapter 6 Topic 4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ini.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Daan, Topik ini juga mengakhiri bahasan </a:t>
            </a: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Chapter 6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kita.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Selanjutnya, kita akan bahas Challenge yang akan  dikerjakan sebagai penutup Chapter ini~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4" name="Google Shape;175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31" y="676725"/>
            <a:ext cx="5687844" cy="433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65"/>
          <p:cNvSpPr/>
          <p:nvPr/>
        </p:nvSpPr>
        <p:spPr>
          <a:xfrm flipH="1" rot="5400000">
            <a:off x="4303949" y="-4204126"/>
            <a:ext cx="536100" cy="9144000"/>
          </a:xfrm>
          <a:prstGeom prst="rect">
            <a:avLst/>
          </a:prstGeom>
          <a:solidFill>
            <a:srgbClr val="A667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65"/>
          <p:cNvSpPr/>
          <p:nvPr/>
        </p:nvSpPr>
        <p:spPr>
          <a:xfrm flipH="1" rot="5400000">
            <a:off x="8499899" y="-8176"/>
            <a:ext cx="536100" cy="752100"/>
          </a:xfrm>
          <a:prstGeom prst="rect">
            <a:avLst/>
          </a:prstGeom>
          <a:solidFill>
            <a:srgbClr val="421E4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65"/>
          <p:cNvSpPr/>
          <p:nvPr/>
        </p:nvSpPr>
        <p:spPr>
          <a:xfrm flipH="1" rot="5400000">
            <a:off x="6854930" y="200173"/>
            <a:ext cx="536100" cy="335400"/>
          </a:xfrm>
          <a:prstGeom prst="rect">
            <a:avLst/>
          </a:prstGeom>
          <a:solidFill>
            <a:srgbClr val="74367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165"/>
          <p:cNvSpPr/>
          <p:nvPr/>
        </p:nvSpPr>
        <p:spPr>
          <a:xfrm flipH="1" rot="5400000">
            <a:off x="7564580" y="-191328"/>
            <a:ext cx="536100" cy="1118400"/>
          </a:xfrm>
          <a:prstGeom prst="rect">
            <a:avLst/>
          </a:prstGeom>
          <a:solidFill>
            <a:srgbClr val="51225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165"/>
          <p:cNvSpPr/>
          <p:nvPr/>
        </p:nvSpPr>
        <p:spPr>
          <a:xfrm>
            <a:off x="283668" y="252225"/>
            <a:ext cx="1620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65"/>
          <p:cNvSpPr/>
          <p:nvPr/>
        </p:nvSpPr>
        <p:spPr>
          <a:xfrm>
            <a:off x="465569" y="251687"/>
            <a:ext cx="44100" cy="1620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1" name="Google Shape;1761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35950" y="105991"/>
            <a:ext cx="463928" cy="4639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65"/>
          <p:cNvSpPr/>
          <p:nvPr/>
        </p:nvSpPr>
        <p:spPr>
          <a:xfrm>
            <a:off x="283670" y="433867"/>
            <a:ext cx="225900" cy="40800"/>
          </a:xfrm>
          <a:prstGeom prst="rect">
            <a:avLst/>
          </a:prstGeom>
          <a:solidFill>
            <a:srgbClr val="F2AB2F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65"/>
          <p:cNvSpPr txBox="1"/>
          <p:nvPr/>
        </p:nvSpPr>
        <p:spPr>
          <a:xfrm>
            <a:off x="618377" y="251687"/>
            <a:ext cx="7296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Penutup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3572"/>
        </a:solidFill>
      </p:bgPr>
    </p:bg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66"/>
          <p:cNvSpPr/>
          <p:nvPr/>
        </p:nvSpPr>
        <p:spPr>
          <a:xfrm>
            <a:off x="0" y="3825400"/>
            <a:ext cx="9144000" cy="1389600"/>
          </a:xfrm>
          <a:prstGeom prst="rect">
            <a:avLst/>
          </a:prstGeom>
          <a:solidFill>
            <a:srgbClr val="F4B71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9" name="Google Shape;176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62" y="469363"/>
            <a:ext cx="5675881" cy="42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166"/>
          <p:cNvPicPr preferRelativeResize="0"/>
          <p:nvPr/>
        </p:nvPicPr>
        <p:blipFill rotWithShape="1">
          <a:blip r:embed="rId4">
            <a:alphaModFix/>
          </a:blip>
          <a:srcRect b="0" l="0" r="13247" t="0"/>
          <a:stretch/>
        </p:blipFill>
        <p:spPr>
          <a:xfrm>
            <a:off x="7987325" y="4075701"/>
            <a:ext cx="709350" cy="8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225" y="6174213"/>
            <a:ext cx="1991475" cy="6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25" y="4141560"/>
            <a:ext cx="1991475" cy="68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66"/>
          <p:cNvSpPr/>
          <p:nvPr/>
        </p:nvSpPr>
        <p:spPr>
          <a:xfrm>
            <a:off x="0" y="3825400"/>
            <a:ext cx="9144000" cy="1389600"/>
          </a:xfrm>
          <a:prstGeom prst="rect">
            <a:avLst/>
          </a:prstGeom>
          <a:solidFill>
            <a:srgbClr val="F4B71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4" name="Google Shape;1774;p166"/>
          <p:cNvPicPr preferRelativeResize="0"/>
          <p:nvPr/>
        </p:nvPicPr>
        <p:blipFill rotWithShape="1">
          <a:blip r:embed="rId7">
            <a:alphaModFix/>
          </a:blip>
          <a:srcRect b="0" l="0" r="13247" t="0"/>
          <a:stretch/>
        </p:blipFill>
        <p:spPr>
          <a:xfrm>
            <a:off x="7987325" y="4075701"/>
            <a:ext cx="709350" cy="8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225" y="4140630"/>
            <a:ext cx="1991475" cy="68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4050" y="469336"/>
            <a:ext cx="5675902" cy="420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2AB2F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74367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74367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761A7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2AB2F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74367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